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2.xml" ContentType="application/vnd.openxmlformats-officedocument.them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</p:sldMasterIdLst>
  <p:notesMasterIdLst>
    <p:notesMasterId r:id="rId53"/>
  </p:notesMasterIdLst>
  <p:sldIdLst>
    <p:sldId id="431" r:id="rId7"/>
    <p:sldId id="432" r:id="rId8"/>
    <p:sldId id="258" r:id="rId9"/>
    <p:sldId id="419" r:id="rId10"/>
    <p:sldId id="344" r:id="rId11"/>
    <p:sldId id="348" r:id="rId12"/>
    <p:sldId id="435" r:id="rId13"/>
    <p:sldId id="408" r:id="rId14"/>
    <p:sldId id="351" r:id="rId15"/>
    <p:sldId id="410" r:id="rId16"/>
    <p:sldId id="403" r:id="rId17"/>
    <p:sldId id="433" r:id="rId18"/>
    <p:sldId id="356" r:id="rId19"/>
    <p:sldId id="420" r:id="rId20"/>
    <p:sldId id="353" r:id="rId21"/>
    <p:sldId id="355" r:id="rId22"/>
    <p:sldId id="357" r:id="rId23"/>
    <p:sldId id="411" r:id="rId24"/>
    <p:sldId id="421" r:id="rId25"/>
    <p:sldId id="412" r:id="rId26"/>
    <p:sldId id="360" r:id="rId27"/>
    <p:sldId id="361" r:id="rId28"/>
    <p:sldId id="367" r:id="rId29"/>
    <p:sldId id="383" r:id="rId30"/>
    <p:sldId id="422" r:id="rId31"/>
    <p:sldId id="423" r:id="rId32"/>
    <p:sldId id="424" r:id="rId33"/>
    <p:sldId id="362" r:id="rId34"/>
    <p:sldId id="425" r:id="rId35"/>
    <p:sldId id="426" r:id="rId36"/>
    <p:sldId id="436" r:id="rId37"/>
    <p:sldId id="364" r:id="rId38"/>
    <p:sldId id="413" r:id="rId39"/>
    <p:sldId id="428" r:id="rId40"/>
    <p:sldId id="365" r:id="rId41"/>
    <p:sldId id="372" r:id="rId42"/>
    <p:sldId id="369" r:id="rId43"/>
    <p:sldId id="374" r:id="rId44"/>
    <p:sldId id="429" r:id="rId45"/>
    <p:sldId id="386" r:id="rId46"/>
    <p:sldId id="376" r:id="rId47"/>
    <p:sldId id="377" r:id="rId48"/>
    <p:sldId id="378" r:id="rId49"/>
    <p:sldId id="379" r:id="rId50"/>
    <p:sldId id="382" r:id="rId51"/>
    <p:sldId id="406" r:id="rId52"/>
  </p:sldIdLst>
  <p:sldSz cx="10969625" cy="6170613"/>
  <p:notesSz cx="6858000" cy="9144000"/>
  <p:custDataLst>
    <p:tags r:id="rId5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XTERNAL Agard Paolla (INOVA TALENTOS, C/IDI-LA)" initials="EAP(TC" lastIdx="3" clrIdx="0">
    <p:extLst>
      <p:ext uri="{19B8F6BF-5375-455C-9EA6-DF929625EA0E}">
        <p15:presenceInfo xmlns:p15="http://schemas.microsoft.com/office/powerpoint/2012/main" userId="EXTERNAL Agard Paolla (INOVA TALENTOS, C/IDI-LA)" providerId="None"/>
      </p:ext>
    </p:extLst>
  </p:cmAuthor>
  <p:cmAuthor id="2" name="Boaretto Marco (C/IDI-LA)" initials="BM(" lastIdx="11" clrIdx="1">
    <p:extLst>
      <p:ext uri="{19B8F6BF-5375-455C-9EA6-DF929625EA0E}">
        <p15:presenceInfo xmlns:p15="http://schemas.microsoft.com/office/powerpoint/2012/main" userId="Boaretto Marco (C/IDI-LA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6387" autoAdjust="0"/>
  </p:normalViewPr>
  <p:slideViewPr>
    <p:cSldViewPr snapToGrid="0">
      <p:cViewPr varScale="1">
        <p:scale>
          <a:sx n="98" d="100"/>
          <a:sy n="98" d="100"/>
        </p:scale>
        <p:origin x="48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5:32:53.547" idx="11">
    <p:pos x="6746" y="408"/>
    <p:text>https://medium.com/cantors-paradise/calculating-the-value-of-pi-using-random-numbers-a-monte-carlo-simulation-d4b80dc12bdf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5:32:53.547" idx="11">
    <p:pos x="6746" y="408"/>
    <p:text>https://medium.com/cantors-paradise/calculating-the-value-of-pi-using-random-numbers-a-monte-carlo-simulation-d4b80dc12bdf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26T16:54:13.462" idx="5">
    <p:pos x="5854" y="2642"/>
    <p:text>Comentar sobre problemas de minimização e maximização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07.06.2021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62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MSE –Erro</a:t>
            </a:r>
            <a:r>
              <a:rPr lang="pt-BR" baseline="0" dirty="0"/>
              <a:t> médio quadrático</a:t>
            </a:r>
          </a:p>
          <a:p>
            <a:r>
              <a:rPr lang="pt-BR" baseline="0" dirty="0"/>
              <a:t>RMSE – Raiz do erro médio quadrático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675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094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62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1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Capacidade do teu modelo em explicar os dados mais próximos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34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Capacidade do teu modelo em explicar os dados mais próximos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27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Capacidade do teu modelo em explicar os dados mais próximos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54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1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5.xml"/><Relationship Id="rId7" Type="http://schemas.openxmlformats.org/officeDocument/2006/relationships/image" Target="../media/image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4.png"/><Relationship Id="rId4" Type="http://schemas.openxmlformats.org/officeDocument/2006/relationships/tags" Target="../tags/tag56.xml"/><Relationship Id="rId9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1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7.png"/><Relationship Id="rId17" Type="http://schemas.openxmlformats.org/officeDocument/2006/relationships/image" Target="../media/image13.jpeg"/><Relationship Id="rId2" Type="http://schemas.openxmlformats.org/officeDocument/2006/relationships/tags" Target="../tags/tag66.xml"/><Relationship Id="rId16" Type="http://schemas.openxmlformats.org/officeDocument/2006/relationships/image" Target="../media/image1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6.png"/><Relationship Id="rId5" Type="http://schemas.openxmlformats.org/officeDocument/2006/relationships/tags" Target="../tags/tag69.xml"/><Relationship Id="rId15" Type="http://schemas.openxmlformats.org/officeDocument/2006/relationships/image" Target="../media/image10.pn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562999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5187" r="12469" b="16680"/>
          <a:stretch/>
        </p:blipFill>
        <p:spPr>
          <a:xfrm>
            <a:off x="-43543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5" name="Imagem 4"/>
          <p:cNvPicPr>
            <a:picLocks noChangeAspect="1"/>
          </p:cNvPicPr>
          <p:nvPr userDrawn="1"/>
        </p:nvPicPr>
        <p:blipFill rotWithShape="1">
          <a:blip r:embed="rId6"/>
          <a:srcRect l="5187" r="12469" b="16680"/>
          <a:stretch/>
        </p:blipFill>
        <p:spPr>
          <a:xfrm>
            <a:off x="-43542" y="318"/>
            <a:ext cx="11013168" cy="6171882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9931809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5896303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759733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50965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3542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8063678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431882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F308F-C7EE-4CED-B338-912A9B63FFB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D9A6-C7F3-4A0A-A945-ABF4029BD8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0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4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8" name="sax_Navi" hidden="1">
            <a:extLst>
              <a:ext uri="{FF2B5EF4-FFF2-40B4-BE49-F238E27FC236}">
                <a16:creationId xmlns:a16="http://schemas.microsoft.com/office/drawing/2014/main" id="{C41FF67E-CAC8-4727-BB80-BD3270D0CEF8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76421E11-FC60-4C9C-86D2-4A7261468EA8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6DDEE8A0-63BD-44FC-A06A-D0B4BC988457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C281F386-EB80-4CD4-A149-0F3105F0F176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540D3996-4EAD-44F3-88CA-3765C888F6C8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BB3A8BFD-19BB-4ACB-9DFD-C83149C306C2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BFD0FEFA-47E9-42EF-9096-431C0A1EA6FB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17C5D3A3-DDDA-47F6-B2EC-9C8DD04B5C61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2967D591-C383-4FD4-A22C-F9AFB16E557D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AE459D08-B2FF-44E8-A973-63417C3C5BA5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F3D9BD4C-A1E3-4645-AC5B-F13F80C23E9E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CBFBF587-5F0D-4B91-AB1A-CE4F3D43676C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F6E16E15-577E-47ED-873F-12CA8370E4E5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4BFC3A4F-B567-401D-AD70-CDA4F62914A1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0C2C9AFA-C99E-4728-ABDB-78C03AC2CB37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EE8ADB0A-D432-4E50-8577-0BE53110BD4D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04D7CD64-BC8E-4E61-A1E7-44F843383F6E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2B59C9DF-D697-45D6-BA5F-8572612A9719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4A22ACBF-62A4-415E-BB1E-5973E736AD30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D685A7C2-37C9-4D02-97E9-4351D662DCCE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pic>
        <p:nvPicPr>
          <p:cNvPr id="41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42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8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43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44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9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45" name="sax_Navi" hidden="1">
            <a:extLst>
              <a:ext uri="{FF2B5EF4-FFF2-40B4-BE49-F238E27FC236}">
                <a16:creationId xmlns:a16="http://schemas.microsoft.com/office/drawing/2014/main" id="{C41FF67E-CAC8-4727-BB80-BD3270D0CEF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76421E11-FC60-4C9C-86D2-4A7261468EA8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7" name="sax_Navi_Eintrag" hidden="1">
            <a:extLst>
              <a:ext uri="{FF2B5EF4-FFF2-40B4-BE49-F238E27FC236}">
                <a16:creationId xmlns:a16="http://schemas.microsoft.com/office/drawing/2014/main" id="{6DDEE8A0-63BD-44FC-A06A-D0B4BC988457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8" name="sax_Navi_Eintrag" hidden="1">
            <a:extLst>
              <a:ext uri="{FF2B5EF4-FFF2-40B4-BE49-F238E27FC236}">
                <a16:creationId xmlns:a16="http://schemas.microsoft.com/office/drawing/2014/main" id="{C281F386-EB80-4CD4-A149-0F3105F0F176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9" name="sax_Navi_Eintrag" hidden="1">
            <a:extLst>
              <a:ext uri="{FF2B5EF4-FFF2-40B4-BE49-F238E27FC236}">
                <a16:creationId xmlns:a16="http://schemas.microsoft.com/office/drawing/2014/main" id="{540D3996-4EAD-44F3-88CA-3765C888F6C8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0" name="sax_Navi_Eintrag" hidden="1">
            <a:extLst>
              <a:ext uri="{FF2B5EF4-FFF2-40B4-BE49-F238E27FC236}">
                <a16:creationId xmlns:a16="http://schemas.microsoft.com/office/drawing/2014/main" id="{BB3A8BFD-19BB-4ACB-9DFD-C83149C306C2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1" name="sax_Navi_Eintrag" hidden="1">
            <a:extLst>
              <a:ext uri="{FF2B5EF4-FFF2-40B4-BE49-F238E27FC236}">
                <a16:creationId xmlns:a16="http://schemas.microsoft.com/office/drawing/2014/main" id="{BFD0FEFA-47E9-42EF-9096-431C0A1EA6FB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2" name="sax_Navi_Eintrag" hidden="1">
            <a:extLst>
              <a:ext uri="{FF2B5EF4-FFF2-40B4-BE49-F238E27FC236}">
                <a16:creationId xmlns:a16="http://schemas.microsoft.com/office/drawing/2014/main" id="{17C5D3A3-DDDA-47F6-B2EC-9C8DD04B5C61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3" name="sax_Navi_Eintrag" hidden="1">
            <a:extLst>
              <a:ext uri="{FF2B5EF4-FFF2-40B4-BE49-F238E27FC236}">
                <a16:creationId xmlns:a16="http://schemas.microsoft.com/office/drawing/2014/main" id="{2967D591-C383-4FD4-A22C-F9AFB16E557D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4" name="sax_Navi_Eintrag" hidden="1">
            <a:extLst>
              <a:ext uri="{FF2B5EF4-FFF2-40B4-BE49-F238E27FC236}">
                <a16:creationId xmlns:a16="http://schemas.microsoft.com/office/drawing/2014/main" id="{AE459D08-B2FF-44E8-A973-63417C3C5BA5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5" name="sax_Navi_Eintrag" hidden="1">
            <a:extLst>
              <a:ext uri="{FF2B5EF4-FFF2-40B4-BE49-F238E27FC236}">
                <a16:creationId xmlns:a16="http://schemas.microsoft.com/office/drawing/2014/main" id="{F3D9BD4C-A1E3-4645-AC5B-F13F80C23E9E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6" name="sax_Navi_Eintrag" hidden="1">
            <a:extLst>
              <a:ext uri="{FF2B5EF4-FFF2-40B4-BE49-F238E27FC236}">
                <a16:creationId xmlns:a16="http://schemas.microsoft.com/office/drawing/2014/main" id="{CBFBF587-5F0D-4B91-AB1A-CE4F3D43676C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7" name="sax_Navi_Eintrag" hidden="1">
            <a:extLst>
              <a:ext uri="{FF2B5EF4-FFF2-40B4-BE49-F238E27FC236}">
                <a16:creationId xmlns:a16="http://schemas.microsoft.com/office/drawing/2014/main" id="{F6E16E15-577E-47ED-873F-12CA8370E4E5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4BFC3A4F-B567-401D-AD70-CDA4F62914A1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0C2C9AFA-C99E-4728-ABDB-78C03AC2CB37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EE8ADB0A-D432-4E50-8577-0BE53110BD4D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04D7CD64-BC8E-4E61-A1E7-44F843383F6E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2B59C9DF-D697-45D6-BA5F-8572612A9719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4A22ACBF-62A4-415E-BB1E-5973E736AD30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D685A7C2-37C9-4D02-97E9-4351D662DCCE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6" name="Título 2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525F6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rgbClr val="525F6B"/>
                </a:solidFill>
              </a:rPr>
              <a:t>Explicação - </a:t>
            </a:r>
            <a:r>
              <a:rPr lang="pt-BR" dirty="0" err="1" smtClean="0">
                <a:solidFill>
                  <a:srgbClr val="525F6B"/>
                </a:solidFill>
              </a:rPr>
              <a:t>Scratch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67" name="Espaço Reservado para Texto 1"/>
          <p:cNvSpPr>
            <a:spLocks noGrp="1"/>
          </p:cNvSpPr>
          <p:nvPr>
            <p:ph type="body" sz="quarter" idx="15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lang="en-US" sz="2800" kern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 dirty="0" smtClean="0"/>
              <a:t>Introdução à Lógica de Programação</a:t>
            </a:r>
            <a:endParaRPr lang="en-US" dirty="0"/>
          </a:p>
        </p:txBody>
      </p:sp>
      <p:sp>
        <p:nvSpPr>
          <p:cNvPr id="68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283238" y="1205052"/>
            <a:ext cx="10450513" cy="4168775"/>
          </a:xfrm>
        </p:spPr>
        <p:txBody>
          <a:bodyPr>
            <a:normAutofit/>
          </a:bodyPr>
          <a:lstStyle/>
          <a:p>
            <a:r>
              <a:rPr lang="pt-BR" dirty="0" smtClean="0"/>
              <a:t>Dados de entrada / Inputs / X: </a:t>
            </a:r>
            <a:r>
              <a:rPr lang="pt-BR" b="1" dirty="0" smtClean="0"/>
              <a:t>Colunas</a:t>
            </a:r>
            <a:r>
              <a:rPr lang="pt-BR" dirty="0" smtClean="0"/>
              <a:t> com características (</a:t>
            </a:r>
            <a:r>
              <a:rPr lang="pt-BR" dirty="0" err="1" smtClean="0"/>
              <a:t>features</a:t>
            </a:r>
            <a:r>
              <a:rPr lang="pt-BR" dirty="0" smtClean="0"/>
              <a:t>). </a:t>
            </a:r>
          </a:p>
          <a:p>
            <a:endParaRPr lang="pt-BR" dirty="0" smtClean="0"/>
          </a:p>
          <a:p>
            <a:r>
              <a:rPr lang="pt-BR" dirty="0" smtClean="0"/>
              <a:t>Dado de saída / Outputs / Y: Uma </a:t>
            </a:r>
            <a:r>
              <a:rPr lang="pt-BR" b="1" dirty="0" smtClean="0"/>
              <a:t>coluna resposta </a:t>
            </a:r>
            <a:r>
              <a:rPr lang="pt-BR" dirty="0" smtClean="0"/>
              <a:t>(</a:t>
            </a:r>
            <a:r>
              <a:rPr lang="pt-BR" dirty="0" err="1" smtClean="0"/>
              <a:t>target</a:t>
            </a:r>
            <a:r>
              <a:rPr lang="pt-BR" dirty="0" smtClean="0"/>
              <a:t>) ou</a:t>
            </a:r>
            <a:r>
              <a:rPr lang="pt-BR" b="1" dirty="0" smtClean="0"/>
              <a:t> rótulo </a:t>
            </a:r>
            <a:r>
              <a:rPr lang="pt-BR" dirty="0" smtClean="0"/>
              <a:t>(</a:t>
            </a:r>
            <a:r>
              <a:rPr lang="pt-BR" dirty="0" err="1" smtClean="0"/>
              <a:t>label</a:t>
            </a:r>
            <a:r>
              <a:rPr lang="pt-BR" dirty="0" smtClean="0"/>
              <a:t>).</a:t>
            </a:r>
          </a:p>
          <a:p>
            <a:endParaRPr lang="pt-BR" dirty="0" smtClean="0"/>
          </a:p>
          <a:p>
            <a:r>
              <a:rPr lang="pt-BR" dirty="0" smtClean="0"/>
              <a:t>Amostras / Exemplos / Linhas: Cada linha (</a:t>
            </a:r>
            <a:r>
              <a:rPr lang="pt-BR" dirty="0" err="1" smtClean="0"/>
              <a:t>row</a:t>
            </a:r>
            <a:r>
              <a:rPr lang="pt-BR" dirty="0" smtClean="0"/>
              <a:t>) é um exemplo/amostra com valores específicos para cada coluna e rótulo associado a </a:t>
            </a:r>
            <a:r>
              <a:rPr lang="pt-BR" b="1" dirty="0" smtClean="0"/>
              <a:t>configuração de características presentes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1" name="Imagem 70"/>
          <p:cNvPicPr>
            <a:picLocks noChangeAspect="1"/>
          </p:cNvPicPr>
          <p:nvPr userDrawn="1"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71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11" name="Bosch_footer_1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 userDrawn="1"/>
        </p:nvSpPr>
        <p:spPr>
          <a:xfrm>
            <a:off x="745490" y="5669064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</a:rPr>
              <a:t>Powertrain Solutions | CtP/ETS | 2019-06-26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Bosch_footer_2">
            <a:extLst>
              <a:ext uri="{FF2B5EF4-FFF2-40B4-BE49-F238E27FC236}">
                <a16:creationId xmlns:a16="http://schemas.microsoft.com/office/drawing/2014/main" id="{054E7C6F-D3F2-4D18-AE27-4A5BF90323E4}"/>
              </a:ext>
            </a:extLst>
          </p:cNvPr>
          <p:cNvSpPr txBox="1"/>
          <p:nvPr userDrawn="1"/>
        </p:nvSpPr>
        <p:spPr>
          <a:xfrm>
            <a:off x="745490" y="5773840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 dirty="0">
                <a:solidFill>
                  <a:srgbClr val="B2B3B5"/>
                </a:solidFill>
              </a:rPr>
              <a:t>© Robert Bosch Ltda 2019. </a:t>
            </a:r>
            <a:r>
              <a:rPr lang="de-DE" sz="600" kern="0" baseline="0" dirty="0" err="1">
                <a:solidFill>
                  <a:srgbClr val="B2B3B5"/>
                </a:solidFill>
              </a:rPr>
              <a:t>Reserves</a:t>
            </a:r>
            <a:r>
              <a:rPr lang="de-DE" sz="600" kern="0" baseline="0" dirty="0">
                <a:solidFill>
                  <a:srgbClr val="B2B3B5"/>
                </a:solidFill>
              </a:rPr>
              <a:t> all </a:t>
            </a:r>
            <a:r>
              <a:rPr lang="de-DE" sz="600" kern="0" baseline="0" dirty="0" err="1">
                <a:solidFill>
                  <a:srgbClr val="B2B3B5"/>
                </a:solidFill>
              </a:rPr>
              <a:t>rights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even</a:t>
            </a:r>
            <a:r>
              <a:rPr lang="de-DE" sz="600" kern="0" baseline="0" dirty="0">
                <a:solidFill>
                  <a:srgbClr val="B2B3B5"/>
                </a:solidFill>
              </a:rPr>
              <a:t> in </a:t>
            </a:r>
            <a:r>
              <a:rPr lang="de-DE" sz="600" kern="0" baseline="0" dirty="0" err="1">
                <a:solidFill>
                  <a:srgbClr val="B2B3B5"/>
                </a:solidFill>
              </a:rPr>
              <a:t>the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event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of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industrial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property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rights</a:t>
            </a:r>
            <a:r>
              <a:rPr lang="de-DE" sz="600" kern="0" baseline="0" dirty="0">
                <a:solidFill>
                  <a:srgbClr val="B2B3B5"/>
                </a:solidFill>
              </a:rPr>
              <a:t>. </a:t>
            </a:r>
            <a:r>
              <a:rPr lang="de-DE" sz="600" kern="0" baseline="0" dirty="0" err="1">
                <a:solidFill>
                  <a:srgbClr val="B2B3B5"/>
                </a:solidFill>
              </a:rPr>
              <a:t>We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reserve</a:t>
            </a:r>
            <a:r>
              <a:rPr lang="de-DE" sz="600" kern="0" baseline="0" dirty="0">
                <a:solidFill>
                  <a:srgbClr val="B2B3B5"/>
                </a:solidFill>
              </a:rPr>
              <a:t> all </a:t>
            </a:r>
            <a:r>
              <a:rPr lang="de-DE" sz="600" kern="0" baseline="0" dirty="0" err="1">
                <a:solidFill>
                  <a:srgbClr val="B2B3B5"/>
                </a:solidFill>
              </a:rPr>
              <a:t>rights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of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disposal</a:t>
            </a:r>
            <a:r>
              <a:rPr lang="de-DE" sz="600" kern="0" baseline="0" dirty="0">
                <a:solidFill>
                  <a:srgbClr val="B2B3B5"/>
                </a:solidFill>
              </a:rPr>
              <a:t> such </a:t>
            </a:r>
            <a:r>
              <a:rPr lang="de-DE" sz="600" kern="0" baseline="0" dirty="0" err="1">
                <a:solidFill>
                  <a:srgbClr val="B2B3B5"/>
                </a:solidFill>
              </a:rPr>
              <a:t>as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copying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and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passing</a:t>
            </a:r>
            <a:r>
              <a:rPr lang="de-DE" sz="600" kern="0" baseline="0" dirty="0">
                <a:solidFill>
                  <a:srgbClr val="B2B3B5"/>
                </a:solidFill>
              </a:rPr>
              <a:t> on </a:t>
            </a:r>
            <a:r>
              <a:rPr lang="de-DE" sz="600" kern="0" baseline="0" dirty="0" err="1">
                <a:solidFill>
                  <a:srgbClr val="B2B3B5"/>
                </a:solidFill>
              </a:rPr>
              <a:t>to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third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parties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omments" Target="../comments/comment1.xml"/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0.png"/><Relationship Id="rId11" Type="http://schemas.openxmlformats.org/officeDocument/2006/relationships/image" Target="../media/image12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3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>
            <p:custDataLst>
              <p:tags r:id="rId1"/>
            </p:custDataLst>
          </p:nvPr>
        </p:nvSpPr>
        <p:spPr>
          <a:xfrm>
            <a:off x="3772254" y="27159"/>
            <a:ext cx="4243510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en-US" sz="5999" dirty="0" err="1">
                <a:solidFill>
                  <a:srgbClr val="FFFFFF"/>
                </a:solidFill>
                <a:latin typeface="Bosch Office Sans" pitchFamily="2" charset="0"/>
              </a:rPr>
              <a:t>Módulo</a:t>
            </a:r>
            <a:r>
              <a:rPr lang="en-US" sz="5999" dirty="0">
                <a:solidFill>
                  <a:srgbClr val="FFFFFF"/>
                </a:solidFill>
                <a:latin typeface="Bosch Office Sans" pitchFamily="2" charset="0"/>
              </a:rPr>
              <a:t> </a:t>
            </a:r>
            <a:r>
              <a:rPr lang="en-US" sz="5999" dirty="0" smtClean="0">
                <a:solidFill>
                  <a:srgbClr val="FFFFFF"/>
                </a:solidFill>
                <a:latin typeface="Bosch Office Sans" pitchFamily="2" charset="0"/>
              </a:rPr>
              <a:t>5: </a:t>
            </a:r>
            <a:endParaRPr lang="en-US" sz="5999" dirty="0">
              <a:solidFill>
                <a:srgbClr val="FFFFFF"/>
              </a:solidFill>
              <a:latin typeface="Bosch Office Sans" pitchFamily="2" charset="0"/>
            </a:endParaRPr>
          </a:p>
        </p:txBody>
      </p:sp>
      <p:sp>
        <p:nvSpPr>
          <p:cNvPr id="3" name="Rectangle 1"/>
          <p:cNvSpPr/>
          <p:nvPr>
            <p:custDataLst>
              <p:tags r:id="rId2"/>
            </p:custDataLst>
          </p:nvPr>
        </p:nvSpPr>
        <p:spPr>
          <a:xfrm>
            <a:off x="307969" y="1495088"/>
            <a:ext cx="10353952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en-US" sz="5999" dirty="0" err="1">
                <a:solidFill>
                  <a:srgbClr val="FFFFFF"/>
                </a:solidFill>
                <a:latin typeface="Bosch Office Sans" pitchFamily="2" charset="0"/>
              </a:rPr>
              <a:t>Inteligência</a:t>
            </a:r>
            <a:r>
              <a:rPr lang="en-US" sz="5999" dirty="0">
                <a:solidFill>
                  <a:srgbClr val="FFFFFF"/>
                </a:solidFill>
                <a:latin typeface="Bosch Office Sans" pitchFamily="2" charset="0"/>
              </a:rPr>
              <a:t> Artificial</a:t>
            </a:r>
            <a:endParaRPr lang="en-US" sz="5999" b="1" dirty="0">
              <a:solidFill>
                <a:srgbClr val="FFFFFF"/>
              </a:solidFill>
              <a:latin typeface="Bosch Office Sans" pitchFamily="2" charset="0"/>
            </a:endParaRPr>
          </a:p>
        </p:txBody>
      </p:sp>
      <p:sp>
        <p:nvSpPr>
          <p:cNvPr id="4" name="Rectangle 1"/>
          <p:cNvSpPr/>
          <p:nvPr>
            <p:custDataLst>
              <p:tags r:id="rId3"/>
            </p:custDataLst>
          </p:nvPr>
        </p:nvSpPr>
        <p:spPr>
          <a:xfrm>
            <a:off x="420158" y="2815987"/>
            <a:ext cx="2758288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en-US" sz="5999" dirty="0">
                <a:solidFill>
                  <a:srgbClr val="FFFFFF"/>
                </a:solidFill>
                <a:latin typeface="Bosch Office Sans" pitchFamily="2" charset="0"/>
              </a:rPr>
              <a:t>Aula </a:t>
            </a:r>
            <a:r>
              <a:rPr lang="en-US" sz="5999" dirty="0" smtClean="0">
                <a:solidFill>
                  <a:srgbClr val="FFFFFF"/>
                </a:solidFill>
                <a:latin typeface="Bosch Office Sans" pitchFamily="2" charset="0"/>
              </a:rPr>
              <a:t>4</a:t>
            </a:r>
            <a:endParaRPr lang="en-US" sz="5999" dirty="0">
              <a:solidFill>
                <a:srgbClr val="FFFFFF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01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3500" y="743250"/>
            <a:ext cx="10450800" cy="388800"/>
          </a:xfrm>
        </p:spPr>
        <p:txBody>
          <a:bodyPr/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Monte Carlo –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Exemplo</a:t>
            </a:r>
            <a:endParaRPr lang="pt-BR" sz="22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Algoritmos Estocásticos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68661"/>
            <a:ext cx="7024407" cy="840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Bosch Sans Black" panose="020B0804020202020204" pitchFamily="34" charset="0"/>
              <a:buChar char="▶"/>
            </a:pP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calcular</a:t>
            </a:r>
            <a:r>
              <a:rPr lang="en-US" dirty="0"/>
              <a:t> o valor de </a:t>
            </a:r>
            <a:r>
              <a:rPr lang="el-GR" dirty="0"/>
              <a:t>π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r>
              <a:rPr lang="en-US" dirty="0"/>
              <a:t>? </a:t>
            </a:r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conhecemos</a:t>
            </a:r>
            <a:r>
              <a:rPr lang="en-US" dirty="0"/>
              <a:t> o valor de pi. </a:t>
            </a:r>
            <a:r>
              <a:rPr lang="en-US" dirty="0" err="1"/>
              <a:t>Portanto</a:t>
            </a:r>
            <a:r>
              <a:rPr lang="en-US" dirty="0"/>
              <a:t>, </a:t>
            </a:r>
            <a:r>
              <a:rPr lang="en-US" dirty="0" err="1"/>
              <a:t>sabemos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valor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aproximar</a:t>
            </a:r>
            <a:r>
              <a:rPr lang="en-US" dirty="0"/>
              <a:t>.     </a:t>
            </a:r>
          </a:p>
          <a:p>
            <a:pPr marL="285750" indent="-285750">
              <a:buFont typeface="Bosch Sans Black" panose="020B0804020202020204" pitchFamily="34" charset="0"/>
              <a:buChar char="▶"/>
            </a:pPr>
            <a:endParaRPr lang="en-US" dirty="0"/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r>
              <a:rPr lang="en-US" dirty="0"/>
              <a:t>						</a:t>
            </a:r>
          </a:p>
          <a:p>
            <a:pPr marL="285750" indent="-285750">
              <a:buFont typeface="Bosch Sans Black" panose="020B0804020202020204" pitchFamily="34" charset="0"/>
              <a:buChar char="▶"/>
            </a:pPr>
            <a:endParaRPr lang="en-US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9" y="2340636"/>
            <a:ext cx="3567647" cy="3090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097" t="3067" r="6171" b="3786"/>
          <a:stretch/>
        </p:blipFill>
        <p:spPr>
          <a:xfrm>
            <a:off x="453099" y="2259040"/>
            <a:ext cx="3579803" cy="336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6293" y="1892831"/>
                <a:ext cx="2119089" cy="542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93" y="1892831"/>
                <a:ext cx="2119089" cy="542594"/>
              </a:xfrm>
              <a:prstGeom prst="rect">
                <a:avLst/>
              </a:prstGeom>
              <a:blipFill>
                <a:blip r:embed="rId5"/>
                <a:stretch>
                  <a:fillRect t="-123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866293" y="2473930"/>
                <a:ext cx="2119089" cy="577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93" y="2473930"/>
                <a:ext cx="2119089" cy="577190"/>
              </a:xfrm>
              <a:prstGeom prst="rect">
                <a:avLst/>
              </a:prstGeom>
              <a:blipFill>
                <a:blip r:embed="rId6"/>
                <a:stretch>
                  <a:fillRect t="-1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71910" y="3089625"/>
                <a:ext cx="2907855" cy="577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𝑐h𝑢𝑣𝑎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pt-BR" sz="1200" kern="0" dirty="0">
                              <a:solidFill>
                                <a:srgbClr val="000000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10" y="3089625"/>
                <a:ext cx="2907855" cy="577190"/>
              </a:xfrm>
              <a:prstGeom prst="rect">
                <a:avLst/>
              </a:prstGeom>
              <a:blipFill>
                <a:blip r:embed="rId7"/>
                <a:stretch>
                  <a:fillRect t="-5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866293" y="3804380"/>
                <a:ext cx="2119089" cy="577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𝑐h𝑢𝑣𝑎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pt-BR" sz="1200" kern="0" dirty="0">
                              <a:solidFill>
                                <a:srgbClr val="000000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93" y="3804380"/>
                <a:ext cx="2119089" cy="577190"/>
              </a:xfrm>
              <a:prstGeom prst="rect">
                <a:avLst/>
              </a:prstGeom>
              <a:blipFill>
                <a:blip r:embed="rId8"/>
                <a:stretch>
                  <a:fillRect t="-42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742420" y="4321015"/>
                <a:ext cx="2366835" cy="577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 ×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𝑐h𝑢𝑣𝑎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420" y="4321015"/>
                <a:ext cx="2366835" cy="577190"/>
              </a:xfrm>
              <a:prstGeom prst="rect">
                <a:avLst/>
              </a:prstGeom>
              <a:blipFill>
                <a:blip r:embed="rId9"/>
                <a:stretch>
                  <a:fillRect l="-515" t="-6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022330" y="5065181"/>
                <a:ext cx="3807015" cy="651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 × </m:t>
                          </m:r>
                          <m:f>
                            <m:fPr>
                              <m:ctrlP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𝑔𝑜𝑡𝑎𝑠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í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𝑟𝑐𝑢𝑙𝑜</m:t>
                              </m:r>
                            </m:num>
                            <m:den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𝑔𝑜𝑡𝑎𝑠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𝑞𝑢𝑎𝑑𝑟𝑎𝑑𝑜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30" y="5065181"/>
                <a:ext cx="3807015" cy="651601"/>
              </a:xfrm>
              <a:prstGeom prst="rect">
                <a:avLst/>
              </a:prstGeom>
              <a:blipFill>
                <a:blip r:embed="rId10"/>
                <a:stretch>
                  <a:fillRect l="-2083" t="-60748" r="-3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4183326" y="2347143"/>
            <a:ext cx="3161529" cy="25510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Bosch Sans Black" panose="020B0804020202020204" pitchFamily="34" charset="0"/>
              <a:buChar char="▶"/>
            </a:pPr>
            <a:r>
              <a:rPr lang="pt-BR" dirty="0"/>
              <a:t>Probabilidade das gotas de chuva caírem dentro do círculo, é a razão da área do circulo pela área do quadrado</a:t>
            </a:r>
            <a:r>
              <a:rPr lang="en-US" dirty="0"/>
              <a:t>.     </a:t>
            </a:r>
          </a:p>
          <a:p>
            <a:pPr marL="285750" indent="-285750">
              <a:buFont typeface="Bosch Sans Black" panose="020B0804020202020204" pitchFamily="34" charset="0"/>
              <a:buChar char="▶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o meu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gotas</a:t>
            </a:r>
            <a:r>
              <a:rPr lang="en-US" dirty="0"/>
              <a:t>,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referência</a:t>
            </a:r>
            <a:r>
              <a:rPr lang="en-US" dirty="0"/>
              <a:t> e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o meu </a:t>
            </a:r>
            <a:r>
              <a:rPr lang="en-US" dirty="0" err="1"/>
              <a:t>erro</a:t>
            </a:r>
            <a:r>
              <a:rPr lang="en-US" dirty="0"/>
              <a:t>. 						</a:t>
            </a:r>
          </a:p>
          <a:p>
            <a:pPr marL="285750" indent="-285750">
              <a:buFont typeface="Bosch Sans Black" panose="020B0804020202020204" pitchFamily="34" charset="0"/>
              <a:buChar char="▶"/>
            </a:pPr>
            <a:endParaRPr lang="en-US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Algoritmos Estocásticos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66700" y="118782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Como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calcular</a:t>
            </a:r>
            <a:r>
              <a:rPr lang="en-US" dirty="0"/>
              <a:t> o Valor de π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r>
              <a:rPr lang="en-US" dirty="0"/>
              <a:t>?</a:t>
            </a:r>
          </a:p>
          <a:p>
            <a:r>
              <a:rPr lang="pt-BR" dirty="0"/>
              <a:t>	MonteCarlo.py</a:t>
            </a:r>
          </a:p>
          <a:p>
            <a:r>
              <a:rPr lang="pt-BR" dirty="0"/>
              <a:t>	Quanto maior a quantidade de amostras, mais próximo estará do seu número de PI. Consequentemente o tempo de processamento será maior.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dirty="0"/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dirty="0"/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6700" y="746259"/>
            <a:ext cx="10450800" cy="388800"/>
          </a:xfrm>
        </p:spPr>
        <p:txBody>
          <a:bodyPr/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Monte Carlo –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Exemplo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89" y="2398181"/>
            <a:ext cx="5899100" cy="32304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-361950" y="153072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kumimoji="0" lang="pt-BR" sz="60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Métricas de Desempenho</a:t>
            </a:r>
          </a:p>
        </p:txBody>
      </p:sp>
    </p:spTree>
    <p:extLst>
      <p:ext uri="{BB962C8B-B14F-4D97-AF65-F5344CB8AC3E}">
        <p14:creationId xmlns:p14="http://schemas.microsoft.com/office/powerpoint/2010/main" val="37203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91837"/>
            <a:ext cx="10117078" cy="4541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Consiste no conjunto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de métricas utilizadas para avaliar o desempenho de um algoritmo. </a:t>
            </a: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  <a:latin typeface="+mn-lt"/>
              </a:rPr>
              <a:t>A avaliação de desempenho, é uma etapa muito importante, dependendo do problema e do  algoritmo utilizado pode ser uma tarefa difícil, e deve ser feita tomando o devido cuidado. </a:t>
            </a: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  <a:latin typeface="+mn-lt"/>
              </a:rPr>
              <a:t>É recomendado, em problemas mais complexos (a até mesmo nos mais simples), a utilização de mais de uma métrica de desempenho, a fim de ter um resultado mais fiel ao comportamento do algoritmo (ou algoritmos) em questão.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Definição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10226"/>
            <a:ext cx="10117078" cy="4541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  <a:latin typeface="+mn-lt"/>
              </a:rPr>
              <a:t>Métricas diferentes podem representar noções diferentes para o mesmo resultado, a fim de, facilitar o processo de tomada de decisão.</a:t>
            </a: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err="1">
                <a:solidFill>
                  <a:srgbClr val="000000"/>
                </a:solidFill>
                <a:latin typeface="+mn-lt"/>
              </a:rPr>
              <a:t>Ex</a:t>
            </a:r>
            <a:r>
              <a:rPr lang="pt-BR" kern="0" dirty="0">
                <a:solidFill>
                  <a:srgbClr val="000000"/>
                </a:solidFill>
                <a:latin typeface="+mn-lt"/>
              </a:rPr>
              <a:t>: classificador de diagnóstico médico, usando uma métrica x pode não ser a mais adequada para esse tipo de dado. Mesmo que a confiança seja muito alta, pode gerar erros.  </a:t>
            </a: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Dependendo do algoritmo é recomendável utilizar mais métricas de desempenho,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melhor noção do seu resultado você terá</a:t>
            </a:r>
            <a:r>
              <a:rPr lang="pt-BR" kern="0" dirty="0">
                <a:solidFill>
                  <a:srgbClr val="000000"/>
                </a:solidFill>
                <a:latin typeface="+mn-lt"/>
              </a:rPr>
              <a:t>. 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Definição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10226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As métricas mais comuns utilizadas na avaliação e comparação de algoritmos: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Métricas de Erro.</a:t>
            </a:r>
          </a:p>
          <a:p>
            <a:pPr marL="1108025" lvl="2" indent="-28575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Custo Computacional.</a:t>
            </a:r>
          </a:p>
          <a:p>
            <a:pPr marL="1108025" lvl="2" indent="-28575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Convergência.</a:t>
            </a:r>
          </a:p>
          <a:p>
            <a:pPr marL="1108025" lvl="2" indent="-28575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Definição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74966" y="1491989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As métricas de erro consistem na avaliação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do resultado final do algoritmo em relação a uma dada solução, e a mesma deve ser selecionada de acordo com a característica do problema.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CaixaDeTexto 5"/>
          <p:cNvSpPr txBox="1"/>
          <p:nvPr/>
        </p:nvSpPr>
        <p:spPr>
          <a:xfrm>
            <a:off x="274966" y="2456877"/>
            <a:ext cx="10117078" cy="2647534"/>
          </a:xfrm>
          <a:prstGeom prst="rect">
            <a:avLst/>
          </a:prstGeom>
          <a:noFill/>
        </p:spPr>
        <p:txBody>
          <a:bodyPr wrap="square" lIns="0" tIns="0" rIns="0" bIns="0" numCol="3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Problemas de Classificação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Problemas de Regressão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Detecção de Objetos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3215571"/>
            <a:ext cx="3242204" cy="1615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2" y="3002739"/>
            <a:ext cx="2437872" cy="20563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38" y="3050033"/>
            <a:ext cx="2798996" cy="2113149"/>
          </a:xfrm>
          <a:prstGeom prst="rect">
            <a:avLst/>
          </a:prstGeom>
        </p:spPr>
      </p:pic>
      <p:sp>
        <p:nvSpPr>
          <p:cNvPr id="13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4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Erro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8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CaixaDeTexto 5"/>
          <p:cNvSpPr txBox="1"/>
          <p:nvPr/>
        </p:nvSpPr>
        <p:spPr>
          <a:xfrm>
            <a:off x="266700" y="1787306"/>
            <a:ext cx="10117078" cy="2647534"/>
          </a:xfrm>
          <a:prstGeom prst="rect">
            <a:avLst/>
          </a:prstGeom>
          <a:noFill/>
        </p:spPr>
        <p:txBody>
          <a:bodyPr wrap="square" lIns="0" tIns="0" rIns="0" bIns="0" numCol="3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Problemas de Classificação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Matriz de Confusão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Acurácia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Precisão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Recall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F1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Problemas de Regressão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R²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MSE/RMSE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MAE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Detecção de Objetos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MAP</a:t>
            </a: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Erro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7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376518" y="1721224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Matriz de Confusão</a:t>
            </a: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é uma matriz que apresenta o número de observações reais e previstas pelo algoritmo.</a:t>
            </a: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CaixaDeTexto 5"/>
          <p:cNvSpPr txBox="1"/>
          <p:nvPr/>
        </p:nvSpPr>
        <p:spPr>
          <a:xfrm>
            <a:off x="3615266" y="2539668"/>
            <a:ext cx="6878329" cy="2647534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TP (</a:t>
            </a:r>
            <a:r>
              <a:rPr lang="pt-BR" kern="0" dirty="0" err="1">
                <a:solidFill>
                  <a:srgbClr val="000000"/>
                </a:solidFill>
              </a:rPr>
              <a:t>True</a:t>
            </a:r>
            <a:r>
              <a:rPr lang="pt-BR" kern="0" dirty="0">
                <a:solidFill>
                  <a:srgbClr val="000000"/>
                </a:solidFill>
              </a:rPr>
              <a:t> Positive/Verdadeiro Positivo) : Classe A é classificada como Classe A. 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FP (False Positive/Falso Positivo) : Classe B é classificada como Classe 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FN (False Negative/Falso Negativo) : Classe A é classificada como Classe B.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TN (</a:t>
            </a:r>
            <a:r>
              <a:rPr lang="pt-BR" kern="0" dirty="0" err="1">
                <a:solidFill>
                  <a:srgbClr val="000000"/>
                </a:solidFill>
              </a:rPr>
              <a:t>True</a:t>
            </a:r>
            <a:r>
              <a:rPr lang="pt-BR" kern="0" dirty="0">
                <a:solidFill>
                  <a:srgbClr val="000000"/>
                </a:solidFill>
              </a:rPr>
              <a:t> Negative/Verdadeiro Negativo) : Classe B é classificada como Classe B.</a:t>
            </a:r>
          </a:p>
        </p:txBody>
      </p:sp>
      <p:pic>
        <p:nvPicPr>
          <p:cNvPr id="9224" name="Picture 8" descr="Matriz de confusão de dimensão 2 x 2. 2 x 2 Confusion matrix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8" y="2822252"/>
            <a:ext cx="3452493" cy="195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17" y="2107233"/>
            <a:ext cx="4889883" cy="26190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" y="2107233"/>
            <a:ext cx="4644110" cy="2649524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3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cikit-learn (sklearn) confusion matrix plot for more than 3 classes -  Stack Over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9" r="6481"/>
          <a:stretch/>
        </p:blipFill>
        <p:spPr bwMode="auto">
          <a:xfrm>
            <a:off x="5669279" y="2181976"/>
            <a:ext cx="4168141" cy="37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59767"/>
              </p:ext>
            </p:extLst>
          </p:nvPr>
        </p:nvGraphicFramePr>
        <p:xfrm>
          <a:off x="1248091" y="2730740"/>
          <a:ext cx="3750628" cy="1909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657">
                  <a:extLst>
                    <a:ext uri="{9D8B030D-6E8A-4147-A177-3AD203B41FA5}">
                      <a16:colId xmlns:a16="http://schemas.microsoft.com/office/drawing/2014/main" val="2935289689"/>
                    </a:ext>
                  </a:extLst>
                </a:gridCol>
                <a:gridCol w="937657">
                  <a:extLst>
                    <a:ext uri="{9D8B030D-6E8A-4147-A177-3AD203B41FA5}">
                      <a16:colId xmlns:a16="http://schemas.microsoft.com/office/drawing/2014/main" val="342766388"/>
                    </a:ext>
                  </a:extLst>
                </a:gridCol>
                <a:gridCol w="937657">
                  <a:extLst>
                    <a:ext uri="{9D8B030D-6E8A-4147-A177-3AD203B41FA5}">
                      <a16:colId xmlns:a16="http://schemas.microsoft.com/office/drawing/2014/main" val="2070197454"/>
                    </a:ext>
                  </a:extLst>
                </a:gridCol>
                <a:gridCol w="937657">
                  <a:extLst>
                    <a:ext uri="{9D8B030D-6E8A-4147-A177-3AD203B41FA5}">
                      <a16:colId xmlns:a16="http://schemas.microsoft.com/office/drawing/2014/main" val="3902379927"/>
                    </a:ext>
                  </a:extLst>
                </a:gridCol>
              </a:tblGrid>
              <a:tr h="49337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N = 600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Previsão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542315"/>
                  </a:ext>
                </a:extLst>
              </a:tr>
              <a:tr h="429714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Yes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No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7914461"/>
                  </a:ext>
                </a:extLst>
              </a:tr>
              <a:tr h="4933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Real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Yes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50 (TP)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40 (FN)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0855158"/>
                  </a:ext>
                </a:extLst>
              </a:tr>
              <a:tr h="49337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No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10 (FP)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500 (TN)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83092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266700" y="1311182"/>
            <a:ext cx="10117078" cy="14195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Problemas com Matriz de Confusão</a:t>
            </a:r>
            <a:r>
              <a:rPr lang="pt-BR" kern="0" dirty="0">
                <a:solidFill>
                  <a:srgbClr val="000000"/>
                </a:solidFill>
              </a:rPr>
              <a:t>: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Inviabilidade de se analisar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que as classes foram normalizadas</a:t>
            </a: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Usando mapa de calor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é possível verificar qual classe teve melhor performance.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133440" y="1238378"/>
                <a:ext cx="10117078" cy="42212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Através da matriz de confusão é possível determinar algumas propriedades:</a:t>
                </a:r>
                <a:endParaRPr kumimoji="0" lang="pt-BR" b="1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b="1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Acurácia</a:t>
                </a:r>
                <a:r>
                  <a:rPr kumimoji="0" lang="pt-BR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ou taxa de acerto é</a:t>
                </a:r>
                <a:r>
                  <a:rPr kumimoji="0" lang="pt-BR" b="0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 métrica mais intuitiva, se resume à razão do número de observações corretamente preditas sob o número do total de observações. </a:t>
                </a:r>
                <a:r>
                  <a:rPr lang="pt-BR" kern="0" dirty="0">
                    <a:solidFill>
                      <a:srgbClr val="000000"/>
                    </a:solidFill>
                  </a:rPr>
                  <a:t>É uma ótima métrica para avaliar modelos nos quais os dados possuem classes balanceadas, ou seja, o mesmo número de observações por classe.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1" algn="ctr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b="0" i="0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Acur</m:t>
                      </m:r>
                      <m:r>
                        <a:rPr kumimoji="0" lang="en-US" b="0" i="0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kumimoji="0" lang="en-US" b="0" i="0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kumimoji="0" lang="en-US" b="0" i="0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pt-BR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t-BR" b="1" kern="0" dirty="0">
                  <a:solidFill>
                    <a:srgbClr val="000000"/>
                  </a:solidFill>
                </a:endParaRPr>
              </a:p>
              <a:p>
                <a:pPr marL="696887" lvl="1" indent="-285750" algn="ctr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lang="pt-BR" b="1" kern="0" dirty="0">
                  <a:solidFill>
                    <a:srgbClr val="000000"/>
                  </a:solidFill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Precisão</a:t>
                </a:r>
                <a:r>
                  <a:rPr lang="pt-BR" kern="0" dirty="0">
                    <a:solidFill>
                      <a:srgbClr val="000000"/>
                    </a:solidFill>
                  </a:rPr>
                  <a:t> é a taxa de observações classificadas corretamente como positivas em relação a todas as observações classificadas como positivas. Uma alta precisão se relaciona com uma baixa taxa de falsos positivos (FP).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1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𝑃𝑟𝑒𝑐𝑖𝑠</m:t>
                      </m:r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pt-BR" kern="0" dirty="0">
                  <a:solidFill>
                    <a:srgbClr val="000000"/>
                  </a:solidFill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kumimoji="0" lang="pt-BR" b="0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440" y="1238378"/>
                <a:ext cx="10117078" cy="4221224"/>
              </a:xfrm>
              <a:prstGeom prst="rect">
                <a:avLst/>
              </a:prstGeom>
              <a:blipFill>
                <a:blip r:embed="rId3"/>
                <a:stretch>
                  <a:fillRect t="-1876" r="-422" b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200900" y="3162300"/>
            <a:ext cx="1958340" cy="3733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 err="1">
                <a:solidFill>
                  <a:srgbClr val="000000"/>
                </a:solidFill>
              </a:rPr>
              <a:t>Ex</a:t>
            </a:r>
            <a:r>
              <a:rPr lang="pt-BR" kern="0" dirty="0">
                <a:solidFill>
                  <a:srgbClr val="000000"/>
                </a:solidFill>
              </a:rPr>
              <a:t>: 0.9167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00900" y="5104350"/>
            <a:ext cx="1226820" cy="3724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 err="1">
                <a:solidFill>
                  <a:srgbClr val="000000"/>
                </a:solidFill>
              </a:rPr>
              <a:t>Ex</a:t>
            </a:r>
            <a:r>
              <a:rPr lang="pt-BR" kern="0" dirty="0">
                <a:solidFill>
                  <a:srgbClr val="000000"/>
                </a:solidFill>
              </a:rPr>
              <a:t>: 0.8333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5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168728" y="1343442"/>
                <a:ext cx="10117078" cy="4285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Recall </a:t>
                </a:r>
                <a:r>
                  <a:rPr lang="pt-BR" kern="0" dirty="0">
                    <a:solidFill>
                      <a:srgbClr val="000000"/>
                    </a:solidFill>
                  </a:rPr>
                  <a:t>(Sensitividade) se remete à proporção de observações corretamente classificadas como positivas em relação a todas as observações positivas que poderiam ter sido feitas, ou seja, também levam em consideração observações positivas marcadas como negativas (FN).</a:t>
                </a:r>
              </a:p>
              <a:p>
                <a:pPr lvl="1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pt-BR" sz="2000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F1-Score</a:t>
                </a:r>
                <a:r>
                  <a:rPr lang="pt-BR" kern="0" dirty="0">
                    <a:solidFill>
                      <a:srgbClr val="000000"/>
                    </a:solidFill>
                  </a:rPr>
                  <a:t> é a média harmônica entre </a:t>
                </a:r>
                <a:r>
                  <a:rPr lang="pt-BR" b="1" kern="0" dirty="0">
                    <a:solidFill>
                      <a:srgbClr val="000000"/>
                    </a:solidFill>
                  </a:rPr>
                  <a:t>Precisão</a:t>
                </a:r>
                <a:r>
                  <a:rPr lang="pt-BR" kern="0" dirty="0">
                    <a:solidFill>
                      <a:srgbClr val="000000"/>
                    </a:solidFill>
                  </a:rPr>
                  <a:t> e </a:t>
                </a:r>
                <a:r>
                  <a:rPr lang="pt-BR" b="1" kern="0" dirty="0">
                    <a:solidFill>
                      <a:srgbClr val="000000"/>
                    </a:solidFill>
                  </a:rPr>
                  <a:t>Recall</a:t>
                </a:r>
                <a:r>
                  <a:rPr lang="pt-BR" kern="0" dirty="0">
                    <a:solidFill>
                      <a:srgbClr val="000000"/>
                    </a:solidFill>
                  </a:rPr>
                  <a:t>. Essa métrica leva em consideração ambos falsos negativos e falsos positivo. É uma métrica mais utilizada que acurácia, principalmente se possui dados com classes desbalanceadas, ou seja, apresenta uma métrica mais adequada para quantidades diferentes de observações por classe.</a:t>
                </a: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0" lang="en-US" b="0" i="1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kumimoji="0" lang="en-US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 ∗(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kumimoji="0" lang="pt-BR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lvl="1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kumimoji="0" lang="pt-BR" b="0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728" y="1343442"/>
                <a:ext cx="10117078" cy="4285198"/>
              </a:xfrm>
              <a:prstGeom prst="rect">
                <a:avLst/>
              </a:prstGeom>
              <a:blipFill>
                <a:blip r:embed="rId2"/>
                <a:stretch>
                  <a:fillRect t="-1849" r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1820" y="2959340"/>
            <a:ext cx="1958340" cy="3733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 err="1">
                <a:solidFill>
                  <a:srgbClr val="000000"/>
                </a:solidFill>
              </a:rPr>
              <a:t>Ex</a:t>
            </a:r>
            <a:r>
              <a:rPr lang="pt-BR" kern="0" dirty="0">
                <a:solidFill>
                  <a:srgbClr val="000000"/>
                </a:solidFill>
              </a:rPr>
              <a:t>: 0.5556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1820" y="5158740"/>
            <a:ext cx="1958340" cy="3733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 err="1">
                <a:solidFill>
                  <a:srgbClr val="000000"/>
                </a:solidFill>
              </a:rPr>
              <a:t>Ex</a:t>
            </a:r>
            <a:r>
              <a:rPr lang="pt-BR" kern="0" dirty="0">
                <a:solidFill>
                  <a:srgbClr val="000000"/>
                </a:solidFill>
              </a:rPr>
              <a:t>: 0.6667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2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87939" y="983432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u="sng" kern="0" dirty="0">
                <a:solidFill>
                  <a:srgbClr val="000000"/>
                </a:solidFill>
              </a:rPr>
              <a:t>Em resumo das métricas de erro de classificação: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108025" lvl="2" indent="-285750" fontAlgn="auto"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Acurácia</a:t>
            </a:r>
            <a:r>
              <a:rPr lang="pt-BR" kern="0" dirty="0">
                <a:solidFill>
                  <a:srgbClr val="000000"/>
                </a:solidFill>
              </a:rPr>
              <a:t> mede a taxa de acerto do modelo, com classes balanceadas. </a:t>
            </a:r>
          </a:p>
          <a:p>
            <a:pPr marL="1108025" lvl="2" indent="-285750" fontAlgn="auto"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Precisão </a:t>
            </a:r>
            <a:r>
              <a:rPr lang="pt-BR" kern="0" dirty="0">
                <a:solidFill>
                  <a:srgbClr val="000000"/>
                </a:solidFill>
              </a:rPr>
              <a:t>indica a proporção de itens da classe classificados corretamente (TP) entre as observações marcadas da mesma classe (TP + FP). </a:t>
            </a:r>
          </a:p>
          <a:p>
            <a:pPr marL="1108025" lvl="2" indent="-285750" fontAlgn="auto"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Recall</a:t>
            </a:r>
            <a:r>
              <a:rPr lang="pt-BR" kern="0" dirty="0">
                <a:solidFill>
                  <a:srgbClr val="000000"/>
                </a:solidFill>
              </a:rPr>
              <a:t> indica a proporção de itens da classe classificados corretamente (TP) em relação a eles mesmos (TP) mais os itens da classe classificados incorretamente (FN).</a:t>
            </a:r>
          </a:p>
          <a:p>
            <a:pPr marL="1108025" lvl="2" indent="-285750" fontAlgn="auto"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F1-Score </a:t>
            </a:r>
            <a:r>
              <a:rPr lang="pt-BR" kern="0" dirty="0">
                <a:solidFill>
                  <a:srgbClr val="000000"/>
                </a:solidFill>
              </a:rPr>
              <a:t>média harmônica de </a:t>
            </a:r>
            <a:r>
              <a:rPr lang="pt-BR" b="1" kern="0" dirty="0">
                <a:solidFill>
                  <a:srgbClr val="000000"/>
                </a:solidFill>
              </a:rPr>
              <a:t>Precisão</a:t>
            </a:r>
            <a:r>
              <a:rPr lang="pt-BR" kern="0" dirty="0">
                <a:solidFill>
                  <a:srgbClr val="000000"/>
                </a:solidFill>
              </a:rPr>
              <a:t> e </a:t>
            </a:r>
            <a:r>
              <a:rPr lang="pt-BR" b="1" kern="0" dirty="0">
                <a:solidFill>
                  <a:srgbClr val="000000"/>
                </a:solidFill>
              </a:rPr>
              <a:t>Recall</a:t>
            </a:r>
            <a:r>
              <a:rPr lang="pt-BR" kern="0" dirty="0">
                <a:solidFill>
                  <a:srgbClr val="000000"/>
                </a:solidFill>
              </a:rPr>
              <a:t>. Leva em consideração FN e FP. Mais utilizado que </a:t>
            </a:r>
            <a:r>
              <a:rPr lang="pt-BR" b="1" kern="0" dirty="0">
                <a:solidFill>
                  <a:srgbClr val="000000"/>
                </a:solidFill>
              </a:rPr>
              <a:t>Acurácia</a:t>
            </a:r>
            <a:r>
              <a:rPr lang="pt-BR" kern="0" dirty="0">
                <a:solidFill>
                  <a:srgbClr val="000000"/>
                </a:solidFill>
              </a:rPr>
              <a:t> para dados com classes desbalanceadas.</a:t>
            </a:r>
            <a:endParaRPr lang="pt-BR" b="1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110914" y="734713"/>
            <a:ext cx="10117078" cy="4591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Será mostrado um exemplo de classificação binária utilizando Máquinas de Vetor de Suporte para classificar possíveis diagnósticos de doença coronária em pacientes, baseados em diferentes </a:t>
            </a:r>
            <a:r>
              <a:rPr lang="pt-BR" kern="0" dirty="0" smtClean="0">
                <a:solidFill>
                  <a:srgbClr val="000000"/>
                </a:solidFill>
              </a:rPr>
              <a:t>variáveis.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Ex1BinClass.py</a:t>
            </a: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Para </a:t>
            </a:r>
            <a:r>
              <a:rPr lang="pt-BR" kern="0" dirty="0">
                <a:solidFill>
                  <a:srgbClr val="000000"/>
                </a:solidFill>
              </a:rPr>
              <a:t>separação dos dados usaremos a função do </a:t>
            </a:r>
            <a:r>
              <a:rPr lang="pt-BR" kern="0" dirty="0" err="1">
                <a:solidFill>
                  <a:srgbClr val="000000"/>
                </a:solidFill>
              </a:rPr>
              <a:t>sklearn</a:t>
            </a:r>
            <a:r>
              <a:rPr lang="pt-BR" kern="0" dirty="0">
                <a:solidFill>
                  <a:srgbClr val="000000"/>
                </a:solidFill>
              </a:rPr>
              <a:t> </a:t>
            </a:r>
            <a:r>
              <a:rPr lang="pt-BR" kern="0" dirty="0" err="1">
                <a:solidFill>
                  <a:srgbClr val="000000"/>
                </a:solidFill>
              </a:rPr>
              <a:t>train_teste_split</a:t>
            </a:r>
            <a:r>
              <a:rPr lang="pt-BR" kern="0" dirty="0">
                <a:solidFill>
                  <a:srgbClr val="000000"/>
                </a:solidFill>
              </a:rPr>
              <a:t>() – separa matrizes em dados de treino e dados de teste. </a:t>
            </a:r>
            <a:endParaRPr lang="pt-BR" kern="0" dirty="0" smtClean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Parâmetros</a:t>
            </a:r>
            <a:r>
              <a:rPr lang="pt-BR" kern="0" dirty="0">
                <a:solidFill>
                  <a:srgbClr val="000000"/>
                </a:solidFill>
              </a:rPr>
              <a:t>: (</a:t>
            </a:r>
            <a:r>
              <a:rPr lang="pt-BR" kern="0" dirty="0" err="1">
                <a:solidFill>
                  <a:srgbClr val="000000"/>
                </a:solidFill>
              </a:rPr>
              <a:t>arrays</a:t>
            </a:r>
            <a:r>
              <a:rPr lang="pt-BR" kern="0" dirty="0">
                <a:solidFill>
                  <a:srgbClr val="000000"/>
                </a:solidFill>
              </a:rPr>
              <a:t>, </a:t>
            </a:r>
            <a:r>
              <a:rPr lang="pt-BR" kern="0" dirty="0" err="1" smtClean="0">
                <a:solidFill>
                  <a:srgbClr val="000000"/>
                </a:solidFill>
              </a:rPr>
              <a:t>options</a:t>
            </a:r>
            <a:r>
              <a:rPr lang="pt-BR" kern="0" dirty="0" smtClean="0">
                <a:solidFill>
                  <a:srgbClr val="000000"/>
                </a:solidFill>
              </a:rPr>
              <a:t>)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Array</a:t>
            </a:r>
            <a:r>
              <a:rPr lang="pt-BR" kern="0" dirty="0" err="1" smtClean="0">
                <a:solidFill>
                  <a:srgbClr val="000000"/>
                </a:solidFill>
              </a:rPr>
              <a:t>s</a:t>
            </a:r>
            <a:r>
              <a:rPr lang="pt-BR" kern="0" dirty="0" smtClean="0">
                <a:solidFill>
                  <a:srgbClr val="000000"/>
                </a:solidFill>
              </a:rPr>
              <a:t> </a:t>
            </a:r>
            <a:r>
              <a:rPr lang="pt-BR" kern="0" dirty="0">
                <a:solidFill>
                  <a:srgbClr val="000000"/>
                </a:solidFill>
              </a:rPr>
              <a:t>– As entradas permitidas são </a:t>
            </a:r>
            <a:r>
              <a:rPr lang="pt-BR" kern="0" dirty="0" err="1">
                <a:solidFill>
                  <a:srgbClr val="000000"/>
                </a:solidFill>
              </a:rPr>
              <a:t>arrays</a:t>
            </a:r>
            <a:r>
              <a:rPr lang="pt-BR" kern="0" dirty="0">
                <a:solidFill>
                  <a:srgbClr val="000000"/>
                </a:solidFill>
              </a:rPr>
              <a:t>, listas, pandas </a:t>
            </a:r>
            <a:r>
              <a:rPr lang="pt-BR" kern="0" dirty="0" err="1" smtClean="0">
                <a:solidFill>
                  <a:srgbClr val="000000"/>
                </a:solidFill>
              </a:rPr>
              <a:t>DataFrames</a:t>
            </a: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Test-</a:t>
            </a:r>
            <a:r>
              <a:rPr kumimoji="0" lang="pt-BR" i="0" u="none" strike="noStrike" kern="0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size</a:t>
            </a:r>
            <a:r>
              <a:rPr kumimoji="0" lang="pt-BR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– </a:t>
            </a:r>
            <a:r>
              <a:rPr lang="pt-BR" kern="0" dirty="0">
                <a:solidFill>
                  <a:srgbClr val="000000"/>
                </a:solidFill>
              </a:rPr>
              <a:t>I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ndica o tamanho da </a:t>
            </a:r>
            <a:r>
              <a:rPr kumimoji="0" lang="pt-BR" i="0" u="none" strike="noStrike" kern="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array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para teste. </a:t>
            </a: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Train_size</a:t>
            </a:r>
            <a:r>
              <a:rPr kumimoji="0" lang="pt-BR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– Indica o tamanho da </a:t>
            </a:r>
            <a:r>
              <a:rPr kumimoji="0" lang="pt-BR" i="0" u="none" strike="noStrike" kern="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array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para treinamento. </a:t>
            </a:r>
            <a:endParaRPr kumimoji="0" lang="pt-BR" i="0" u="none" strike="noStrike" kern="0" cap="none" spc="0" normalizeH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err="1" smtClean="0">
                <a:solidFill>
                  <a:srgbClr val="000000"/>
                </a:solidFill>
              </a:rPr>
              <a:t>randon_state</a:t>
            </a:r>
            <a:r>
              <a:rPr lang="pt-BR" kern="0" dirty="0" smtClean="0">
                <a:solidFill>
                  <a:srgbClr val="000000"/>
                </a:solidFill>
              </a:rPr>
              <a:t> </a:t>
            </a:r>
            <a:r>
              <a:rPr lang="pt-BR" kern="0" dirty="0">
                <a:solidFill>
                  <a:srgbClr val="000000"/>
                </a:solidFill>
              </a:rPr>
              <a:t>– Controla o embaralhamento da </a:t>
            </a:r>
            <a:r>
              <a:rPr lang="pt-BR" kern="0" dirty="0" err="1">
                <a:solidFill>
                  <a:srgbClr val="000000"/>
                </a:solidFill>
              </a:rPr>
              <a:t>array</a:t>
            </a:r>
            <a:r>
              <a:rPr lang="pt-BR" kern="0" dirty="0">
                <a:solidFill>
                  <a:srgbClr val="000000"/>
                </a:solidFill>
              </a:rPr>
              <a:t> antes de dividir ela nas duas categorias. </a:t>
            </a:r>
            <a:endParaRPr lang="pt-BR" kern="0" dirty="0" smtClean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Shuffle</a:t>
            </a:r>
            <a:r>
              <a:rPr kumimoji="0" lang="pt-BR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– I</a:t>
            </a:r>
            <a:r>
              <a:rPr lang="pt-BR" kern="0" dirty="0">
                <a:solidFill>
                  <a:srgbClr val="000000"/>
                </a:solidFill>
              </a:rPr>
              <a:t>ndica se deve ou não embaralhar os dados antes de dividir as duas categorias. </a:t>
            </a: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66700" y="707990"/>
            <a:ext cx="10450800" cy="388800"/>
          </a:xfrm>
        </p:spPr>
        <p:txBody>
          <a:bodyPr/>
          <a:lstStyle/>
          <a:p>
            <a:r>
              <a:rPr lang="pt-BR" sz="2200" noProof="0" dirty="0" smtClean="0">
                <a:solidFill>
                  <a:schemeClr val="bg2">
                    <a:lumMod val="50000"/>
                  </a:schemeClr>
                </a:solidFill>
              </a:rPr>
              <a:t>Exemplo</a:t>
            </a:r>
            <a:endParaRPr lang="pt-BR" sz="22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60114" y="834517"/>
            <a:ext cx="10117078" cy="4591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Para treinar, nós colocaremos uma quantidade maior de dados para que tenha maior capacidade de </a:t>
            </a:r>
            <a:r>
              <a:rPr lang="pt-BR" kern="0" dirty="0" smtClean="0">
                <a:solidFill>
                  <a:srgbClr val="000000"/>
                </a:solidFill>
              </a:rPr>
              <a:t>memorização.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 smtClean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 smtClean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 smtClean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Como </a:t>
            </a:r>
            <a:r>
              <a:rPr lang="pt-BR" kern="0" dirty="0">
                <a:solidFill>
                  <a:srgbClr val="000000"/>
                </a:solidFill>
              </a:rPr>
              <a:t>pode ser visto ao utilizar 50 iterações para o classificador, na matriz de confusão vemos que 48 das 139 observações foram classificadas erradas. </a:t>
            </a:r>
            <a:endParaRPr lang="pt-BR" kern="0" dirty="0" smtClean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O </a:t>
            </a:r>
            <a:r>
              <a:rPr lang="pt-BR" kern="0" dirty="0">
                <a:solidFill>
                  <a:srgbClr val="000000"/>
                </a:solidFill>
              </a:rPr>
              <a:t>modelo não parece performar muito bem dentro destas condições. </a:t>
            </a:r>
            <a:endParaRPr lang="pt-BR" kern="0" dirty="0" smtClean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Vamos </a:t>
            </a:r>
            <a:r>
              <a:rPr lang="pt-BR" kern="0" dirty="0">
                <a:solidFill>
                  <a:srgbClr val="000000"/>
                </a:solidFill>
              </a:rPr>
              <a:t>analisar as próximas métricas para vermos quais outras informações podemos extrair desta análise.</a:t>
            </a: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BBF253-C9D6-47D7-A83B-69A7DC40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1" y="2032460"/>
            <a:ext cx="2655929" cy="1799646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68204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Exemplo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323141" y="1036800"/>
            <a:ext cx="10117078" cy="4591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Acurácia: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Obtivemos uma Acurácia de </a:t>
            </a:r>
            <a:r>
              <a:rPr lang="pt-BR" b="1" dirty="0"/>
              <a:t>63,31%</a:t>
            </a:r>
            <a:r>
              <a:rPr lang="pt-BR" dirty="0"/>
              <a:t> um valor relativamente alto quando levamos em conta que para uma classe tivemos um resultado muito melhor do que na outra.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Como os dados apresentam um desbalanceamento entre as classes, olhar apenas a acurácia do modelo pode não representar o real desempenho do classificador.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Precisão e Recall: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Ambos deram valores muito baixos.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Um Baixo valor de Recall se remete a um alto número de falsos negativos.</a:t>
            </a:r>
            <a:endParaRPr lang="pt-BR" b="1" dirty="0"/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O ideal são valores altos para ambos </a:t>
            </a:r>
            <a:r>
              <a:rPr lang="pt-BR" b="1" dirty="0"/>
              <a:t>Precisão</a:t>
            </a:r>
            <a:r>
              <a:rPr lang="pt-BR" dirty="0"/>
              <a:t> e </a:t>
            </a:r>
            <a:r>
              <a:rPr lang="pt-BR" b="1" dirty="0"/>
              <a:t>Recall</a:t>
            </a:r>
            <a:r>
              <a:rPr lang="pt-BR" dirty="0"/>
              <a:t>, onde o modelo performa bem para ambas as classes.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Exemplo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532636" y="823288"/>
            <a:ext cx="11550070" cy="49224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sz="140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b="1" dirty="0"/>
              <a:t>F1-Score</a:t>
            </a:r>
            <a:r>
              <a:rPr lang="pt-BR" sz="1400" dirty="0"/>
              <a:t> </a:t>
            </a:r>
            <a:r>
              <a:rPr lang="pt-BR" sz="1400" kern="0" dirty="0">
                <a:solidFill>
                  <a:srgbClr val="000000"/>
                </a:solidFill>
              </a:rPr>
              <a:t>: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O </a:t>
            </a:r>
            <a:r>
              <a:rPr lang="pt-BR" sz="1400" b="1" dirty="0"/>
              <a:t>F1-Score</a:t>
            </a:r>
            <a:r>
              <a:rPr lang="pt-BR" sz="1400" dirty="0"/>
              <a:t> possui uma representação mais fiel do desempenho do modelo, pois leva em consideração o número de Falsos Positivos e Falsos Negativos.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Se tivéssemos avaliado apenas o valor de acurácia, poderíamos ter a impressão que o modelo apresenta um desempenho aceitável. Quando na verdade estaríamos validando um modelo que funciona muito bem apenas para a classe "0“.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Um valor Baixo de </a:t>
            </a:r>
            <a:r>
              <a:rPr lang="pt-BR" sz="1400" b="1" dirty="0"/>
              <a:t>F1-Score</a:t>
            </a:r>
            <a:r>
              <a:rPr lang="pt-BR" sz="1400" dirty="0"/>
              <a:t> mostra que o modelo é inadequado para este problema.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Saber avaliar o modelo em mais de uma métrica pode ajudar na tomada de decisão.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Desbalanceamento de Dados é um problema bem </a:t>
            </a:r>
            <a:r>
              <a:rPr lang="pt-BR" sz="1400" dirty="0" err="1"/>
              <a:t>recorente</a:t>
            </a:r>
            <a:r>
              <a:rPr lang="pt-BR" sz="1400" dirty="0"/>
              <a:t> em </a:t>
            </a:r>
            <a:r>
              <a:rPr lang="pt-BR" sz="1400" dirty="0" err="1"/>
              <a:t>Machine</a:t>
            </a:r>
            <a:r>
              <a:rPr lang="pt-BR" sz="1400" dirty="0"/>
              <a:t> Learning. Porém existem formas de lidar que envolvem:</a:t>
            </a:r>
          </a:p>
          <a:p>
            <a:pPr marL="1930299" lvl="4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Testar outros modelos </a:t>
            </a:r>
            <a:r>
              <a:rPr lang="pt-BR" sz="1400" dirty="0" err="1"/>
              <a:t>Random</a:t>
            </a:r>
            <a:r>
              <a:rPr lang="pt-BR" sz="1400" dirty="0"/>
              <a:t> </a:t>
            </a:r>
            <a:r>
              <a:rPr lang="pt-BR" sz="1400" dirty="0" err="1"/>
              <a:t>Forests</a:t>
            </a:r>
            <a:r>
              <a:rPr lang="pt-BR" sz="1400" dirty="0"/>
              <a:t> (RF), K-</a:t>
            </a:r>
            <a:r>
              <a:rPr lang="pt-BR" sz="1400" dirty="0" err="1"/>
              <a:t>Nearest</a:t>
            </a:r>
            <a:r>
              <a:rPr lang="pt-BR" sz="1400" dirty="0"/>
              <a:t> </a:t>
            </a:r>
            <a:r>
              <a:rPr lang="pt-BR" sz="1400" dirty="0" err="1"/>
              <a:t>Neighbors</a:t>
            </a:r>
            <a:r>
              <a:rPr lang="pt-BR" sz="1400" dirty="0"/>
              <a:t> (KNN), Artificial Neural Networks (ANN)</a:t>
            </a:r>
          </a:p>
          <a:p>
            <a:pPr marL="1930299" lvl="4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Usar comitês de máquinas</a:t>
            </a:r>
          </a:p>
          <a:p>
            <a:pPr marL="1930299" lvl="4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Usar outras formas de </a:t>
            </a:r>
            <a:r>
              <a:rPr lang="pt-BR" sz="1400" dirty="0" err="1"/>
              <a:t>reamostragem</a:t>
            </a:r>
            <a:r>
              <a:rPr lang="pt-BR" sz="1400" dirty="0"/>
              <a:t> dos dados</a:t>
            </a:r>
            <a:r>
              <a:rPr lang="pt-BR" sz="1400" dirty="0" smtClean="0"/>
              <a:t>.</a:t>
            </a:r>
            <a:endParaRPr lang="pt-BR" sz="1400" dirty="0"/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endParaRPr lang="pt-BR" sz="1400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sz="1400" kern="0" dirty="0">
              <a:solidFill>
                <a:srgbClr val="000000"/>
              </a:solidFill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0187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Exemplo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121570" y="1265873"/>
                <a:ext cx="10117078" cy="596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R² </a:t>
                </a:r>
                <a:r>
                  <a:rPr lang="pt-BR" kern="0" dirty="0">
                    <a:solidFill>
                      <a:srgbClr val="000000"/>
                    </a:solidFill>
                  </a:rPr>
                  <a:t>(coeficiente de determinação)</a:t>
                </a:r>
                <a:r>
                  <a:rPr lang="pt-BR" b="1" kern="0" dirty="0">
                    <a:solidFill>
                      <a:srgbClr val="000000"/>
                    </a:solidFill>
                  </a:rPr>
                  <a:t> </a:t>
                </a:r>
                <a:r>
                  <a:rPr lang="pt-BR" kern="0" dirty="0">
                    <a:solidFill>
                      <a:srgbClr val="000000"/>
                    </a:solidFill>
                  </a:rPr>
                  <a:t>mede o grau de variabilidade que uma variável dependente </a:t>
                </a:r>
                <a:br>
                  <a:rPr lang="pt-BR" kern="0" dirty="0">
                    <a:solidFill>
                      <a:srgbClr val="000000"/>
                    </a:solidFill>
                  </a:rPr>
                </a:br>
                <a:r>
                  <a:rPr lang="pt-BR" kern="0" dirty="0">
                    <a:solidFill>
                      <a:srgbClr val="000000"/>
                    </a:solidFill>
                  </a:rPr>
                  <a:t>pode ser explicada pelo modelo. É a medida de ajuste de um modelo estatístico variando de 0 a 1, as vezes também representado por porcentagens.</a:t>
                </a: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b="0" i="0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BR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0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r>
                  <a:rPr lang="pt-BR" kern="0" dirty="0">
                    <a:solidFill>
                      <a:srgbClr val="000000"/>
                    </a:solidFill>
                  </a:rPr>
                  <a:t>	</a:t>
                </a:r>
                <a:r>
                  <a:rPr lang="pt-BR" sz="1600" kern="0" dirty="0">
                    <a:solidFill>
                      <a:srgbClr val="000000"/>
                    </a:solidFill>
                  </a:rPr>
                  <a:t>	onde y,</a:t>
                </a:r>
                <a:r>
                  <a:rPr lang="en-US" sz="16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sz="1600" kern="0" dirty="0">
                    <a:solidFill>
                      <a:srgbClr val="000000"/>
                    </a:solidFill>
                  </a:rPr>
                  <a:t> , 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0" lang="pt-BR" sz="1600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correspondem respectivamente à observação real, média das observações e valor estimado pelo algoritmo.</a:t>
                </a: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r>
                  <a:rPr lang="pt-BR" kern="0" dirty="0">
                    <a:solidFill>
                      <a:srgbClr val="000000"/>
                    </a:solidFill>
                  </a:rPr>
                  <a:t>O R², de forma resumida, </a:t>
                </a:r>
                <a:r>
                  <a:rPr lang="pt-BR" dirty="0"/>
                  <a:t>indica quanto o modelo foi capaz de explicar os dados coletados. Quanto mais próximo de 1 for o coeficiente, melhor é a capacidade do modelo de representar os dados coletados.</a:t>
                </a: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1570" y="1265873"/>
                <a:ext cx="10117078" cy="596412"/>
              </a:xfrm>
              <a:prstGeom prst="rect">
                <a:avLst/>
              </a:prstGeom>
              <a:blipFill>
                <a:blip r:embed="rId3"/>
                <a:stretch>
                  <a:fillRect t="-14433" r="-1807" b="-50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Métricas de Erro - Regressão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2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8B3D8B-5B74-466C-95F6-D8DC374E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229439"/>
            <a:ext cx="3126894" cy="26092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552599-6CD7-4E94-A7C6-923B95199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94" y="1364052"/>
            <a:ext cx="3439006" cy="23400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25ECC3F-8A63-4500-97D8-4221E6CB5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218" y="1324397"/>
            <a:ext cx="3714750" cy="2419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33F840F-E535-4BC2-A810-9642221C28C5}"/>
                  </a:ext>
                </a:extLst>
              </p:cNvPr>
              <p:cNvSpPr txBox="1"/>
              <p:nvPr/>
            </p:nvSpPr>
            <p:spPr>
              <a:xfrm>
                <a:off x="28094" y="3878360"/>
                <a:ext cx="6106006" cy="136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Depois do terceiro passo, é feito a soma desses erros (variância).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0" lang="pt-BR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𝑚𝑒𝑑𝑖𝑎𝑌</m:t>
                        </m:r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</m:oMath>
                </a14:m>
                <a:endParaRPr kumimoji="0" lang="pt-BR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kern="0" dirty="0">
                    <a:solidFill>
                      <a:srgbClr val="000000"/>
                    </a:solidFill>
                  </a:rPr>
                  <a:t>Através do seu modelo de </a:t>
                </a:r>
                <a:r>
                  <a:rPr lang="pt-BR" kern="0" dirty="0" err="1">
                    <a:solidFill>
                      <a:srgbClr val="000000"/>
                    </a:solidFill>
                  </a:rPr>
                  <a:t>machine</a:t>
                </a:r>
                <a:r>
                  <a:rPr lang="pt-BR" kern="0" dirty="0">
                    <a:solidFill>
                      <a:srgbClr val="000000"/>
                    </a:solidFill>
                  </a:rPr>
                  <a:t> </a:t>
                </a:r>
                <a:r>
                  <a:rPr lang="pt-BR" kern="0" dirty="0" err="1">
                    <a:solidFill>
                      <a:srgbClr val="000000"/>
                    </a:solidFill>
                  </a:rPr>
                  <a:t>learning</a:t>
                </a:r>
                <a:r>
                  <a:rPr lang="pt-BR" kern="0" dirty="0">
                    <a:solidFill>
                      <a:srgbClr val="000000"/>
                    </a:solidFill>
                  </a:rPr>
                  <a:t> você gerou o seguinte gráfico: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kumimoji="0" lang="pt-BR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33F840F-E535-4BC2-A810-9642221C2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4" y="3878360"/>
                <a:ext cx="6106006" cy="1368554"/>
              </a:xfrm>
              <a:prstGeom prst="rect">
                <a:avLst/>
              </a:prstGeom>
              <a:blipFill>
                <a:blip r:embed="rId6"/>
                <a:stretch>
                  <a:fillRect t="-13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C5EE75FE-397A-487A-BD7A-272912BBA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855" y="3825791"/>
            <a:ext cx="2424353" cy="2006067"/>
          </a:xfrm>
          <a:prstGeom prst="rect">
            <a:avLst/>
          </a:prstGeom>
        </p:spPr>
      </p:pic>
      <p:sp>
        <p:nvSpPr>
          <p:cNvPr id="13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4" name="Título 3"/>
          <p:cNvSpPr txBox="1">
            <a:spLocks/>
          </p:cNvSpPr>
          <p:nvPr/>
        </p:nvSpPr>
        <p:spPr>
          <a:xfrm>
            <a:off x="566634" y="718948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Exemplo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R²</a:t>
            </a:r>
            <a:endParaRPr lang="pt-BR" sz="2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9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9200" y="762300"/>
            <a:ext cx="10450800" cy="388800"/>
          </a:xfrm>
        </p:spPr>
        <p:txBody>
          <a:bodyPr/>
          <a:lstStyle/>
          <a:p>
            <a:r>
              <a:rPr lang="pt-BR" sz="2200" noProof="0" dirty="0">
                <a:solidFill>
                  <a:schemeClr val="bg2">
                    <a:lumMod val="50000"/>
                  </a:schemeClr>
                </a:solidFill>
              </a:rPr>
              <a:t>Determinístico x Estocástico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Introdução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410845" y="1425600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lang="pt-BR" sz="2000" kern="0" dirty="0">
                <a:solidFill>
                  <a:srgbClr val="000000"/>
                </a:solidFill>
                <a:latin typeface="+mn-lt"/>
              </a:rPr>
              <a:t>Determinístico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b="1" kern="0" dirty="0">
                <a:solidFill>
                  <a:srgbClr val="000000"/>
                </a:solidFill>
                <a:latin typeface="+mn-lt"/>
              </a:rPr>
              <a:t>Um processo determinístico se caracteriza por não apresentar nenhum tipo de aleatoriedade</a:t>
            </a:r>
            <a:r>
              <a:rPr lang="pt-BR" sz="2000" kern="0" dirty="0">
                <a:solidFill>
                  <a:srgbClr val="000000"/>
                </a:solidFill>
                <a:latin typeface="+mn-lt"/>
              </a:rPr>
              <a:t>. Ao se conhecer as entradas é possível saber exatamente qual a saída. Independe do número de vezes que o processo ocorre a saída sempre será a mesma.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  <a:latin typeface="+mn-lt"/>
              </a:rPr>
              <a:t>Não contém nenhuma variável aleatória.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  <a:latin typeface="+mn-lt"/>
              </a:rPr>
              <a:t>Usamos os valores coletados pelo sistema como dados de entrada.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sz="2000" kern="0" dirty="0">
              <a:solidFill>
                <a:srgbClr val="000000"/>
              </a:solidFill>
              <a:latin typeface="+mn-lt"/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  <a:latin typeface="+mn-lt"/>
              </a:rPr>
              <a:t>	Exemplo: Converter Celsius para Kelvin.</a:t>
            </a:r>
            <a:endParaRPr kumimoji="0" lang="pt-BR" sz="20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33F840F-E535-4BC2-A810-9642221C28C5}"/>
                  </a:ext>
                </a:extLst>
              </p:cNvPr>
              <p:cNvSpPr txBox="1"/>
              <p:nvPr/>
            </p:nvSpPr>
            <p:spPr>
              <a:xfrm>
                <a:off x="-213206" y="1443160"/>
                <a:ext cx="6106006" cy="596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É</a:t>
                </a:r>
                <a14:m>
                  <m:oMath xmlns:m="http://schemas.openxmlformats.org/officeDocument/2006/math">
                    <m:r>
                      <a:rPr kumimoji="0" lang="pt-BR" b="0" i="0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pt-BR" b="0" i="0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fei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𝑡𝑜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𝑠𝑜𝑚𝑎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os quadrados dos resíduos.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Esse gráfico se adequa melhor ao desejo de descobrir a vari</a:t>
                </a:r>
                <a:r>
                  <a:rPr lang="pt-BR" kern="0" dirty="0">
                    <a:solidFill>
                      <a:srgbClr val="000000"/>
                    </a:solidFill>
                  </a:rPr>
                  <a:t>ância. Mas quão melhor esse modelo é melhor em relação ao exemplo anterior? 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Para verificar isso vamos usar o R²</a:t>
                </a:r>
                <a:r>
                  <a:rPr lang="pt-BR" kern="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Dividindo por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pt-B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eu normalizo a análise porque trago para uma faixa de 0 a 1.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kern="0" dirty="0">
                    <a:solidFill>
                      <a:srgbClr val="000000"/>
                    </a:solidFill>
                  </a:rPr>
                  <a:t>Se R²=1, isso significa o melhor modelo possível</a:t>
                </a:r>
                <a:r>
                  <a:rPr lang="pt-BR" b="1" kern="0" dirty="0">
                    <a:solidFill>
                      <a:srgbClr val="000000"/>
                    </a:solidFill>
                  </a:rPr>
                  <a:t>. </a:t>
                </a: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33F840F-E535-4BC2-A810-9642221C2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3206" y="1443160"/>
                <a:ext cx="6106006" cy="596412"/>
              </a:xfrm>
              <a:prstGeom prst="rect">
                <a:avLst/>
              </a:prstGeom>
              <a:blipFill>
                <a:blip r:embed="rId3"/>
                <a:stretch>
                  <a:fillRect t="-14286" r="-2595" b="-35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80D577AD-5293-46D7-81BB-50BF6526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497110"/>
            <a:ext cx="3762375" cy="2381250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 txBox="1">
            <a:spLocks/>
          </p:cNvSpPr>
          <p:nvPr/>
        </p:nvSpPr>
        <p:spPr>
          <a:xfrm>
            <a:off x="2667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Exemplo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R²</a:t>
            </a:r>
            <a:endParaRPr lang="pt-BR" sz="2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para regressão – R2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Aprendizagem </a:t>
            </a:r>
            <a:r>
              <a:rPr lang="pt-BR" dirty="0" smtClean="0"/>
              <a:t>Supervisionada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84" y="1296000"/>
            <a:ext cx="7385700" cy="4154456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4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95197" y="1394653"/>
                <a:ext cx="10117078" cy="596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MAE </a:t>
                </a:r>
                <a:r>
                  <a:rPr lang="pt-BR" kern="0" dirty="0">
                    <a:solidFill>
                      <a:srgbClr val="000000"/>
                    </a:solidFill>
                  </a:rPr>
                  <a:t>O erro absoluto médio (MAE) é similar ao MSE, porém ao invés da soma dos quadrados dos erros o MAE utiliza a soma dos valores absolutos dos erros. 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MAE</m:t>
                      </m:r>
                      <m:r>
                        <a:rPr lang="en-US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r>
                  <a:rPr lang="pt-BR" kern="0" dirty="0">
                    <a:solidFill>
                      <a:srgbClr val="000000"/>
                    </a:solidFill>
                  </a:rPr>
                  <a:t>Enquanto o MSE penaliza mais os grandes erros de predição, o MAE penaliza os erros de forma igual. Lembrando que é o módulo da diferença.</a:t>
                </a: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197" y="1394653"/>
                <a:ext cx="10117078" cy="596412"/>
              </a:xfrm>
              <a:prstGeom prst="rect">
                <a:avLst/>
              </a:prstGeom>
              <a:blipFill>
                <a:blip r:embed="rId2"/>
                <a:stretch>
                  <a:fillRect t="-14286" r="-723" b="-41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Métricas de Erro - Regressão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66700" y="1167927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MAE x RMSE</a:t>
            </a:r>
            <a:endParaRPr lang="pt-BR" kern="0" dirty="0">
              <a:solidFill>
                <a:srgbClr val="000000"/>
              </a:solidFill>
            </a:endParaRPr>
          </a:p>
          <a:p>
            <a:pPr lvl="2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2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3E389407-1EF2-409A-9E92-BD316B10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96676"/>
              </p:ext>
            </p:extLst>
          </p:nvPr>
        </p:nvGraphicFramePr>
        <p:xfrm>
          <a:off x="3418113" y="1007704"/>
          <a:ext cx="550091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19">
                  <a:extLst>
                    <a:ext uri="{9D8B030D-6E8A-4147-A177-3AD203B41FA5}">
                      <a16:colId xmlns:a16="http://schemas.microsoft.com/office/drawing/2014/main" val="4028708671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2636667078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695537851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1846082012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3422620459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1614196722"/>
                    </a:ext>
                  </a:extLst>
                </a:gridCol>
              </a:tblGrid>
              <a:tr h="408059">
                <a:tc>
                  <a:txBody>
                    <a:bodyPr/>
                    <a:lstStyle/>
                    <a:p>
                      <a:r>
                        <a:rPr lang="pt-BR" dirty="0"/>
                        <a:t>Turma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Turma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Eaa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Eab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Eqa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Eqb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84999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486915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62293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87853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754974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80458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247793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513171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30CA91A5-27E2-4987-A892-755FF9EE0F02}"/>
              </a:ext>
            </a:extLst>
          </p:cNvPr>
          <p:cNvSpPr txBox="1"/>
          <p:nvPr/>
        </p:nvSpPr>
        <p:spPr>
          <a:xfrm>
            <a:off x="2526631" y="3484542"/>
            <a:ext cx="891482" cy="4102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média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823EC0-1A00-4102-8B8B-810C2EEBC424}"/>
              </a:ext>
            </a:extLst>
          </p:cNvPr>
          <p:cNvSpPr txBox="1"/>
          <p:nvPr/>
        </p:nvSpPr>
        <p:spPr>
          <a:xfrm>
            <a:off x="142011" y="4351680"/>
            <a:ext cx="10117078" cy="13524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Os erros maiores são muito mais expressivos com Erro médio quadrático.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Para a escolha do erro absoluto, o avaliador não está se importando com as notas que estejam muito distantes da média.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Para verificar erros grosseiros é recomendado usar o erro quadrático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</p:txBody>
      </p:sp>
      <p:sp>
        <p:nvSpPr>
          <p:cNvPr id="13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4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Exemplo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0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0" y="1320498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MAE x MSE x RMSE</a:t>
            </a:r>
            <a:endParaRPr lang="pt-BR" kern="0" dirty="0">
              <a:solidFill>
                <a:srgbClr val="000000"/>
              </a:solidFill>
            </a:endParaRPr>
          </a:p>
          <a:p>
            <a:pPr lvl="2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2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1943"/>
              </p:ext>
            </p:extLst>
          </p:nvPr>
        </p:nvGraphicFramePr>
        <p:xfrm>
          <a:off x="3766455" y="2223289"/>
          <a:ext cx="3438088" cy="31977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522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59522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59522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59522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7155" y="71272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Métricas de Erro - Regressão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88927"/>
              </p:ext>
            </p:extLst>
          </p:nvPr>
        </p:nvGraphicFramePr>
        <p:xfrm>
          <a:off x="3768706" y="2223036"/>
          <a:ext cx="3435836" cy="3198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8959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58959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58959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58959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03442"/>
              </p:ext>
            </p:extLst>
          </p:nvPr>
        </p:nvGraphicFramePr>
        <p:xfrm>
          <a:off x="3765577" y="2230917"/>
          <a:ext cx="3438964" cy="3190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741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59741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59741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59741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750553"/>
              </p:ext>
            </p:extLst>
          </p:nvPr>
        </p:nvGraphicFramePr>
        <p:xfrm>
          <a:off x="3762700" y="2230923"/>
          <a:ext cx="3441840" cy="3197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460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60460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60460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60460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78079"/>
              </p:ext>
            </p:extLst>
          </p:nvPr>
        </p:nvGraphicFramePr>
        <p:xfrm>
          <a:off x="3762447" y="2238808"/>
          <a:ext cx="3442092" cy="3197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523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60523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60523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60523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TOTAL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39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297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19196"/>
              </p:ext>
            </p:extLst>
          </p:nvPr>
        </p:nvGraphicFramePr>
        <p:xfrm>
          <a:off x="3760569" y="2230923"/>
          <a:ext cx="3443972" cy="3190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993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60993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60993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60993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TOTAL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39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297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MAE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4.333333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MSE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33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599472"/>
              </p:ext>
            </p:extLst>
          </p:nvPr>
        </p:nvGraphicFramePr>
        <p:xfrm>
          <a:off x="3760822" y="2220385"/>
          <a:ext cx="3443716" cy="3200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929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60929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60929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60929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TOTAL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39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297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MAE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4.333333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MSE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33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RMSE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5.744563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95196" y="905588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u="sng" kern="0" dirty="0">
                <a:solidFill>
                  <a:srgbClr val="000000"/>
                </a:solidFill>
              </a:rPr>
              <a:t>Em resumo das métricas de erro de regressão: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 </a:t>
            </a:r>
            <a:r>
              <a:rPr kumimoji="0" lang="pt-BR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R²</a:t>
            </a:r>
            <a:r>
              <a:rPr lang="pt-BR" kern="0" dirty="0">
                <a:solidFill>
                  <a:srgbClr val="000000"/>
                </a:solidFill>
              </a:rPr>
              <a:t> é uma métrica mais simples para explicar a variância do modelo, é a única técnica apresentada aqui que leva em consideração </a:t>
            </a:r>
            <a:r>
              <a:rPr lang="pt-BR" b="1" kern="0" dirty="0" err="1">
                <a:solidFill>
                  <a:srgbClr val="000000"/>
                </a:solidFill>
              </a:rPr>
              <a:t>overfitting</a:t>
            </a:r>
            <a:r>
              <a:rPr lang="pt-BR" kern="0" dirty="0">
                <a:solidFill>
                  <a:srgbClr val="000000"/>
                </a:solidFill>
              </a:rPr>
              <a:t>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Lembrando que </a:t>
            </a:r>
            <a:r>
              <a:rPr lang="pt-BR" kern="0" dirty="0" err="1">
                <a:solidFill>
                  <a:srgbClr val="000000"/>
                </a:solidFill>
              </a:rPr>
              <a:t>overfitting</a:t>
            </a:r>
            <a:r>
              <a:rPr lang="pt-BR" kern="0" dirty="0">
                <a:solidFill>
                  <a:srgbClr val="000000"/>
                </a:solidFill>
              </a:rPr>
              <a:t> é um modelo viciado aos dados de treino, e não consegue diferenciar para dados de teste. 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MSE/RMSE</a:t>
            </a:r>
            <a:r>
              <a:rPr lang="pt-BR" kern="0" dirty="0">
                <a:solidFill>
                  <a:srgbClr val="000000"/>
                </a:solidFill>
              </a:rPr>
              <a:t> trabalham com penalização de valores grandes de erro.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MAE </a:t>
            </a:r>
            <a:r>
              <a:rPr lang="pt-BR" kern="0" dirty="0">
                <a:solidFill>
                  <a:srgbClr val="000000"/>
                </a:solidFill>
              </a:rPr>
              <a:t>trata os erros por igual.</a:t>
            </a:r>
            <a:endParaRPr lang="pt-BR" b="1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33723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Métricas de Erro - Regressão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1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80464"/>
            <a:ext cx="10333482" cy="1233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Modelos de Detecção de Objetos</a:t>
            </a:r>
            <a:r>
              <a:rPr lang="pt-BR" dirty="0"/>
              <a:t> consistem em uma gama de problemas mais complexos, do ponto de vista de avaliação de desempenho, comparados à </a:t>
            </a:r>
            <a:r>
              <a:rPr lang="pt-BR" b="1" dirty="0"/>
              <a:t>classificação</a:t>
            </a:r>
            <a:r>
              <a:rPr lang="pt-BR" dirty="0"/>
              <a:t> e </a:t>
            </a:r>
            <a:r>
              <a:rPr lang="pt-BR" b="1" dirty="0"/>
              <a:t>regressão</a:t>
            </a:r>
            <a:r>
              <a:rPr lang="pt-BR" dirty="0"/>
              <a:t>. Portanto métricas simples como </a:t>
            </a:r>
            <a:r>
              <a:rPr lang="pt-BR" b="1" dirty="0"/>
              <a:t>Acurácia</a:t>
            </a:r>
            <a:r>
              <a:rPr lang="pt-BR" dirty="0"/>
              <a:t> e </a:t>
            </a:r>
            <a:r>
              <a:rPr lang="pt-BR" b="1" dirty="0"/>
              <a:t>RMSE</a:t>
            </a:r>
            <a:r>
              <a:rPr lang="pt-BR" dirty="0"/>
              <a:t>, por mais que funcionem bem para problemas de </a:t>
            </a:r>
            <a:r>
              <a:rPr lang="pt-BR" b="1" dirty="0"/>
              <a:t>classificação</a:t>
            </a:r>
            <a:r>
              <a:rPr lang="pt-BR" dirty="0"/>
              <a:t> e </a:t>
            </a:r>
            <a:r>
              <a:rPr lang="pt-BR" b="1" dirty="0"/>
              <a:t>regressão</a:t>
            </a:r>
            <a:r>
              <a:rPr lang="pt-BR" dirty="0"/>
              <a:t>, não descreveriam de forma eficaz o desempenho de um modelo de detecção de objetos.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37" y="2802135"/>
            <a:ext cx="4056453" cy="2407039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524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80543"/>
            <a:ext cx="10333482" cy="1233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 métrica mais utilizada para avaliar modelos de </a:t>
            </a:r>
            <a:r>
              <a:rPr lang="pt-BR" b="1" dirty="0"/>
              <a:t>Detecção de Objetos</a:t>
            </a:r>
            <a:r>
              <a:rPr lang="pt-BR" dirty="0"/>
              <a:t> é a </a:t>
            </a:r>
            <a:r>
              <a:rPr lang="pt-BR" b="1" dirty="0" err="1"/>
              <a:t>M</a:t>
            </a:r>
            <a:r>
              <a:rPr lang="pt-BR" dirty="0" err="1"/>
              <a:t>ean</a:t>
            </a:r>
            <a:r>
              <a:rPr lang="pt-BR" dirty="0"/>
              <a:t> </a:t>
            </a:r>
            <a:r>
              <a:rPr lang="pt-BR" b="1" dirty="0" err="1"/>
              <a:t>A</a:t>
            </a:r>
            <a:r>
              <a:rPr lang="pt-BR" dirty="0" err="1"/>
              <a:t>verage</a:t>
            </a:r>
            <a:r>
              <a:rPr lang="pt-BR" dirty="0"/>
              <a:t> </a:t>
            </a:r>
            <a:r>
              <a:rPr lang="pt-BR" b="1" dirty="0" err="1"/>
              <a:t>P</a:t>
            </a:r>
            <a:r>
              <a:rPr lang="pt-BR" dirty="0" err="1"/>
              <a:t>recision</a:t>
            </a:r>
            <a:r>
              <a:rPr lang="pt-BR" dirty="0"/>
              <a:t> (</a:t>
            </a:r>
            <a:r>
              <a:rPr lang="pt-BR" b="1" dirty="0"/>
              <a:t>MAP</a:t>
            </a:r>
            <a:r>
              <a:rPr lang="pt-BR" dirty="0"/>
              <a:t>). Como se trata de um modelo que busca encontrar um objeto em uma possível região dentro de uma imagem, e determinar em quais das possíveis classes estes objeto se encaixaria, precisamos avaliar o quão boa é esta região encontrada e a precisão de classificação do objeto em questão. Por isso falaremos sobre duas métricas antes de </a:t>
            </a:r>
            <a:r>
              <a:rPr lang="pt-BR" b="1" dirty="0"/>
              <a:t>MAP</a:t>
            </a:r>
            <a:r>
              <a:rPr lang="pt-BR" dirty="0"/>
              <a:t>: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dirty="0"/>
              <a:t> </a:t>
            </a: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IOU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 err="1">
                <a:solidFill>
                  <a:srgbClr val="000000"/>
                </a:solidFill>
              </a:rPr>
              <a:t>A</a:t>
            </a:r>
            <a:r>
              <a:rPr lang="pt-BR" kern="0" dirty="0" err="1">
                <a:solidFill>
                  <a:srgbClr val="000000"/>
                </a:solidFill>
              </a:rPr>
              <a:t>verage</a:t>
            </a:r>
            <a:r>
              <a:rPr lang="pt-BR" kern="0" dirty="0">
                <a:solidFill>
                  <a:srgbClr val="000000"/>
                </a:solidFill>
              </a:rPr>
              <a:t> </a:t>
            </a:r>
            <a:r>
              <a:rPr lang="pt-BR" b="1" kern="0" dirty="0" err="1">
                <a:solidFill>
                  <a:srgbClr val="000000"/>
                </a:solidFill>
              </a:rPr>
              <a:t>P</a:t>
            </a:r>
            <a:r>
              <a:rPr lang="pt-BR" kern="0" dirty="0" err="1">
                <a:solidFill>
                  <a:srgbClr val="000000"/>
                </a:solidFill>
              </a:rPr>
              <a:t>recision</a:t>
            </a:r>
            <a:r>
              <a:rPr lang="pt-BR" kern="0" dirty="0">
                <a:solidFill>
                  <a:srgbClr val="000000"/>
                </a:solidFill>
              </a:rPr>
              <a:t> (</a:t>
            </a:r>
            <a:r>
              <a:rPr lang="pt-BR" b="1" kern="0" dirty="0">
                <a:solidFill>
                  <a:srgbClr val="000000"/>
                </a:solidFill>
              </a:rPr>
              <a:t>AP</a:t>
            </a:r>
            <a:r>
              <a:rPr lang="pt-BR" kern="0" dirty="0">
                <a:solidFill>
                  <a:srgbClr val="000000"/>
                </a:solidFill>
              </a:rPr>
              <a:t>)	</a:t>
            </a: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01888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6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132686" y="1182937"/>
            <a:ext cx="10333482" cy="1233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kumimoji="0" lang="pt-BR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(Interseção sobre União) mede o grau de sobreposição entre 2 áreas de detecção</a:t>
            </a:r>
            <a:r>
              <a:rPr lang="pt-BR" kern="0" dirty="0">
                <a:solidFill>
                  <a:srgbClr val="000000"/>
                </a:solidFill>
              </a:rPr>
              <a:t>.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É muito utilizado em detecção de objetos para medir </a:t>
            </a:r>
            <a:r>
              <a:rPr lang="pt-BR" kern="0" dirty="0">
                <a:solidFill>
                  <a:srgbClr val="000000"/>
                </a:solidFill>
              </a:rPr>
              <a:t>o quanto 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área detectada pelo modelo sobrepõe a área verdadeira. Desta forma, conseguimos ter a proporção entre 0 e 1, de quão bom está o modelo de detecção para dada amostra. </a:t>
            </a: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268" name="Picture 4" descr="Intersection over Union (IoU) for object detection - PyImag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4" y="2938871"/>
            <a:ext cx="2406141" cy="18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ntersection over Union (IoU) for object detection - PyImageSe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90" y="2964582"/>
            <a:ext cx="4549114" cy="18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948" y="2846808"/>
            <a:ext cx="1951772" cy="210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2" name="Título 3"/>
          <p:cNvSpPr txBox="1">
            <a:spLocks/>
          </p:cNvSpPr>
          <p:nvPr/>
        </p:nvSpPr>
        <p:spPr>
          <a:xfrm>
            <a:off x="259200" y="67974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4E191E-B9B3-471A-A1BE-4BBAF1BD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1336294"/>
            <a:ext cx="4239399" cy="199642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38DEA5B-2BB2-45FF-8F85-EBB6853C4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7" y="3526187"/>
            <a:ext cx="4258237" cy="199642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A80802-3CA4-438B-8536-FD5ADB8E7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600" y="1336294"/>
            <a:ext cx="4674033" cy="21355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61FF7FE-5E74-4767-BC92-530AE73F2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073" y="4109821"/>
            <a:ext cx="4781550" cy="96202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15E291-6A44-4833-811C-72C71F5C43CA}"/>
              </a:ext>
            </a:extLst>
          </p:cNvPr>
          <p:cNvSpPr txBox="1"/>
          <p:nvPr/>
        </p:nvSpPr>
        <p:spPr>
          <a:xfrm>
            <a:off x="4991892" y="5093191"/>
            <a:ext cx="10333482" cy="1233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kumimoji="0" lang="pt-BR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pt-BR" b="1" kern="0" dirty="0">
                <a:solidFill>
                  <a:srgbClr val="000000"/>
                </a:solidFill>
              </a:rPr>
              <a:t>está “correto” se for maior que 0,5</a:t>
            </a: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3" name="Título 3"/>
          <p:cNvSpPr txBox="1">
            <a:spLocks/>
          </p:cNvSpPr>
          <p:nvPr/>
        </p:nvSpPr>
        <p:spPr>
          <a:xfrm>
            <a:off x="251673" y="698317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410845" y="1425600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kumimoji="0" lang="pt-BR" sz="20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Estocástico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Uma variável é estocástica quando na ocorrência de eventos que gera o resultado envolve aleatoriedade ou incerteza. </a:t>
            </a:r>
            <a:r>
              <a:rPr lang="pt-BR" sz="2000" b="1" kern="0" dirty="0">
                <a:solidFill>
                  <a:srgbClr val="000000"/>
                </a:solidFill>
              </a:rPr>
              <a:t>Um processo é estocástico, quando apresenta uma ou mais variáveis estocásticas</a:t>
            </a:r>
            <a:r>
              <a:rPr lang="pt-BR" sz="2000" kern="0" dirty="0">
                <a:solidFill>
                  <a:srgbClr val="000000"/>
                </a:solidFill>
              </a:rPr>
              <a:t>. </a:t>
            </a:r>
            <a:r>
              <a:rPr lang="pt-BR" sz="2000" dirty="0"/>
              <a:t>Todo o Processo que pode ser modelado como um problema de probabilidade é considerado como um </a:t>
            </a:r>
            <a:r>
              <a:rPr lang="pt-BR" sz="2000" b="1" dirty="0"/>
              <a:t>Processo Estocástico</a:t>
            </a:r>
            <a:r>
              <a:rPr lang="pt-BR" sz="2000" dirty="0"/>
              <a:t>.</a:t>
            </a:r>
            <a:r>
              <a:rPr lang="pt-BR" sz="2000" kern="0" dirty="0">
                <a:solidFill>
                  <a:srgbClr val="000000"/>
                </a:solidFill>
              </a:rPr>
              <a:t> 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As saídas são tratadas como estimativas das características reais de um sistema. 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kumimoji="0" lang="pt-BR" sz="20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</a:t>
            </a:r>
            <a:r>
              <a:rPr lang="pt-BR" sz="2000" kern="0" dirty="0">
                <a:solidFill>
                  <a:srgbClr val="000000"/>
                </a:solidFill>
              </a:rPr>
              <a:t>Exemplo: Jogar uma Moeda</a:t>
            </a:r>
            <a:endParaRPr kumimoji="0" lang="pt-BR" sz="20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59200" y="762300"/>
            <a:ext cx="10450800" cy="388800"/>
          </a:xfrm>
        </p:spPr>
        <p:txBody>
          <a:bodyPr/>
          <a:lstStyle/>
          <a:p>
            <a:r>
              <a:rPr lang="pt-BR" sz="2200" noProof="0" dirty="0">
                <a:solidFill>
                  <a:schemeClr val="bg2">
                    <a:lumMod val="50000"/>
                  </a:schemeClr>
                </a:solidFill>
              </a:rPr>
              <a:t>Determinístico x Estocástico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Introdução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410845" y="1189019"/>
            <a:ext cx="10333482" cy="3200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O Valor de </a:t>
            </a:r>
            <a:r>
              <a:rPr lang="pt-BR" b="1" kern="0" dirty="0">
                <a:solidFill>
                  <a:srgbClr val="000000"/>
                </a:solidFill>
              </a:rPr>
              <a:t>MAP </a:t>
            </a:r>
            <a:r>
              <a:rPr lang="pt-BR" kern="0" dirty="0">
                <a:solidFill>
                  <a:srgbClr val="000000"/>
                </a:solidFill>
              </a:rPr>
              <a:t>é a média de todos os valores de </a:t>
            </a:r>
            <a:r>
              <a:rPr lang="pt-BR" b="1" kern="0" dirty="0">
                <a:solidFill>
                  <a:srgbClr val="000000"/>
                </a:solidFill>
              </a:rPr>
              <a:t>AP</a:t>
            </a:r>
            <a:r>
              <a:rPr lang="pt-BR" kern="0" dirty="0">
                <a:solidFill>
                  <a:srgbClr val="000000"/>
                </a:solidFill>
              </a:rPr>
              <a:t> para todas as classes do banco de dados.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Escolher os valores dos limites de </a:t>
            </a: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lang="pt-BR" kern="0" dirty="0">
                <a:solidFill>
                  <a:srgbClr val="000000"/>
                </a:solidFill>
              </a:rPr>
              <a:t> é uma etapa muito importante para o cálculo do </a:t>
            </a:r>
            <a:r>
              <a:rPr lang="pt-BR" b="1" kern="0" dirty="0">
                <a:solidFill>
                  <a:srgbClr val="000000"/>
                </a:solidFill>
              </a:rPr>
              <a:t>MAP</a:t>
            </a:r>
            <a:r>
              <a:rPr lang="pt-BR" kern="0" dirty="0">
                <a:solidFill>
                  <a:srgbClr val="000000"/>
                </a:solidFill>
              </a:rPr>
              <a:t> e podem refletir na escolha de um bom modelo de detecção de objetos.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Quanto maior o valor de </a:t>
            </a: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lang="pt-BR" kern="0" dirty="0">
                <a:solidFill>
                  <a:srgbClr val="000000"/>
                </a:solidFill>
              </a:rPr>
              <a:t> mais restrito é o detector de objetos.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Para o </a:t>
            </a: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lang="pt-BR" kern="0" dirty="0">
                <a:solidFill>
                  <a:srgbClr val="000000"/>
                </a:solidFill>
              </a:rPr>
              <a:t> recomenda-se valores acima de 0,5</a:t>
            </a:r>
            <a:r>
              <a:rPr lang="pt-BR" kern="0" dirty="0" smtClean="0">
                <a:solidFill>
                  <a:srgbClr val="000000"/>
                </a:solidFill>
              </a:rPr>
              <a:t>.</a:t>
            </a:r>
            <a:endParaRPr lang="pt-BR" kern="0" dirty="0">
              <a:solidFill>
                <a:srgbClr val="000000"/>
              </a:solidFill>
            </a:endParaRP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2" name="Título 3"/>
          <p:cNvSpPr txBox="1">
            <a:spLocks/>
          </p:cNvSpPr>
          <p:nvPr/>
        </p:nvSpPr>
        <p:spPr>
          <a:xfrm>
            <a:off x="293527" y="716227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172114" y="1265046"/>
            <a:ext cx="7955887" cy="47738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 métrica de desempenho de </a:t>
            </a:r>
            <a:r>
              <a:rPr lang="pt-BR" b="1" dirty="0"/>
              <a:t>custo computacional </a:t>
            </a:r>
            <a:r>
              <a:rPr lang="pt-BR" dirty="0"/>
              <a:t>é uma das métricas mais simples de avaliar o desempenho de um algoritmo.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Leva em consideração o tempo em que o algoritmo leva na hora de processar os dados.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Algoritmos mais complexos precisam de mais tempo para realizarem cálculos, </a:t>
            </a:r>
            <a:r>
              <a:rPr lang="pt-BR" dirty="0" smtClean="0"/>
              <a:t>sendo </a:t>
            </a:r>
            <a:r>
              <a:rPr lang="pt-BR" dirty="0"/>
              <a:t>o custo computacional </a:t>
            </a:r>
            <a:r>
              <a:rPr lang="pt-BR" dirty="0" smtClean="0"/>
              <a:t>mais alto. </a:t>
            </a:r>
            <a:endParaRPr lang="pt-BR" dirty="0"/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Em alguns casos, dependendo do tipo de dado à ser processado (</a:t>
            </a:r>
            <a:r>
              <a:rPr lang="pt-BR" dirty="0" err="1"/>
              <a:t>Ex</a:t>
            </a:r>
            <a:r>
              <a:rPr lang="pt-BR" dirty="0"/>
              <a:t>: imagens), mesmo algoritmos mais simples podem consumir uma quantidade </a:t>
            </a:r>
            <a:r>
              <a:rPr lang="pt-BR" dirty="0" smtClean="0"/>
              <a:t>grande </a:t>
            </a:r>
            <a:r>
              <a:rPr lang="pt-BR" dirty="0"/>
              <a:t>de processamento deixando inviável sua utilização em máquinas com hardwares de baixo custo.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Custo Computacional sozinho não é uma boa métrica de avaliação, porém combinado a uma boa métrica de erro (</a:t>
            </a:r>
            <a:r>
              <a:rPr lang="pt-BR" b="1" dirty="0"/>
              <a:t>Acurácia</a:t>
            </a:r>
            <a:r>
              <a:rPr lang="pt-BR" dirty="0"/>
              <a:t>, </a:t>
            </a:r>
            <a:r>
              <a:rPr lang="pt-BR" b="1" dirty="0"/>
              <a:t>RMSE</a:t>
            </a:r>
            <a:r>
              <a:rPr lang="pt-BR" dirty="0"/>
              <a:t>, </a:t>
            </a:r>
            <a:r>
              <a:rPr lang="pt-BR" b="1" dirty="0"/>
              <a:t>MAP</a:t>
            </a:r>
            <a:r>
              <a:rPr lang="pt-BR" dirty="0"/>
              <a:t>, ...) pode ser um bom critério de desempate.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26" name="Picture 2" descr="A quantidade do tempo que você estuda significa qualidade? GEN Jurídic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" t="6241" r="47684" b="2287"/>
          <a:stretch/>
        </p:blipFill>
        <p:spPr bwMode="auto">
          <a:xfrm>
            <a:off x="8496571" y="1894229"/>
            <a:ext cx="2213429" cy="304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3" name="Título 3"/>
          <p:cNvSpPr txBox="1">
            <a:spLocks/>
          </p:cNvSpPr>
          <p:nvPr/>
        </p:nvSpPr>
        <p:spPr>
          <a:xfrm>
            <a:off x="259200" y="688738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Custo Computacional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425600"/>
            <a:ext cx="10333482" cy="26166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 métrica de desempenho de </a:t>
            </a:r>
            <a:r>
              <a:rPr lang="pt-BR" b="1" dirty="0"/>
              <a:t>convergência</a:t>
            </a:r>
            <a:r>
              <a:rPr lang="pt-BR" dirty="0"/>
              <a:t>, diferente das outras métricas mencionadas anteriormente, é a única métrica que só pode ser utilizada durante a fase de treinamento de um algoritmo.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É pouco mencionada, porém muito importante na hora de escolher um algoritmo, mais do que uma métrica </a:t>
            </a:r>
            <a:r>
              <a:rPr lang="pt-BR" dirty="0" smtClean="0"/>
              <a:t>comparativa, </a:t>
            </a:r>
            <a:r>
              <a:rPr lang="pt-BR" dirty="0"/>
              <a:t>pode funcionar como indicador de que o algoritmo em questão não é adequado para os dados processados.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Um dos parâmetros utilizados durante a fase de treinamento é o número máximo de iterações em que o algoritmo </a:t>
            </a:r>
            <a:r>
              <a:rPr lang="pt-BR" kern="0" dirty="0" smtClean="0">
                <a:solidFill>
                  <a:srgbClr val="000000"/>
                </a:solidFill>
              </a:rPr>
              <a:t>irá </a:t>
            </a:r>
            <a:r>
              <a:rPr lang="pt-BR" kern="0" dirty="0">
                <a:solidFill>
                  <a:srgbClr val="000000"/>
                </a:solidFill>
              </a:rPr>
              <a:t>processar, às vezes chamado de </a:t>
            </a:r>
            <a:r>
              <a:rPr lang="pt-BR" i="1" kern="0" dirty="0" err="1">
                <a:solidFill>
                  <a:srgbClr val="000000"/>
                </a:solidFill>
              </a:rPr>
              <a:t>epochs</a:t>
            </a:r>
            <a:r>
              <a:rPr lang="pt-BR" kern="0" dirty="0">
                <a:solidFill>
                  <a:srgbClr val="000000"/>
                </a:solidFill>
              </a:rPr>
              <a:t> ao trabalhar com </a:t>
            </a:r>
            <a:r>
              <a:rPr lang="pt-BR" b="1" kern="0" dirty="0">
                <a:solidFill>
                  <a:srgbClr val="000000"/>
                </a:solidFill>
              </a:rPr>
              <a:t>Redes Neurais</a:t>
            </a:r>
            <a:r>
              <a:rPr lang="pt-BR" kern="0" dirty="0">
                <a:solidFill>
                  <a:srgbClr val="000000"/>
                </a:solidFill>
              </a:rPr>
              <a:t>.</a:t>
            </a: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667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Convergência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66700" y="1425600"/>
            <a:ext cx="10333482" cy="3532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Solução Local Vs. Solução Global</a:t>
            </a:r>
            <a:r>
              <a:rPr lang="pt-BR" dirty="0"/>
              <a:t>: Na busca para encontrar o melhor </a:t>
            </a:r>
            <a:r>
              <a:rPr lang="pt-BR" b="1" dirty="0"/>
              <a:t>valor objetivo</a:t>
            </a:r>
            <a:r>
              <a:rPr lang="pt-BR" dirty="0"/>
              <a:t>, dentro do espaço de possíveis soluções existente para o denominado problema. O algoritmo utilizado pode encontrar </a:t>
            </a:r>
            <a:r>
              <a:rPr lang="pt-BR" b="1" dirty="0"/>
              <a:t>Soluções Locais</a:t>
            </a:r>
            <a:r>
              <a:rPr lang="pt-BR" dirty="0"/>
              <a:t> ou </a:t>
            </a:r>
            <a:r>
              <a:rPr lang="pt-BR" b="1" dirty="0"/>
              <a:t>Soluções Globais</a:t>
            </a:r>
            <a:r>
              <a:rPr lang="pt-BR" dirty="0"/>
              <a:t>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Soluções Locais</a:t>
            </a:r>
            <a:r>
              <a:rPr lang="pt-BR" dirty="0"/>
              <a:t> é o nome dado ao conjunto para possíveis soluções que podem apresentar valores promissores dentro de uma vizinhança de possíveis soluções, porém não correspondem a o melhor </a:t>
            </a:r>
            <a:r>
              <a:rPr lang="pt-BR" b="1" dirty="0"/>
              <a:t>valor objetivo </a:t>
            </a:r>
            <a:r>
              <a:rPr lang="pt-BR" dirty="0"/>
              <a:t>contido dentro do domínio total de todas as possíveis soluções.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Soluções Globais</a:t>
            </a:r>
            <a:r>
              <a:rPr lang="pt-BR" dirty="0"/>
              <a:t> é o nome dado ao conjunto de soluções que representam o melhor </a:t>
            </a:r>
            <a:r>
              <a:rPr lang="pt-BR" b="1" dirty="0"/>
              <a:t>valor objetivo </a:t>
            </a:r>
            <a:r>
              <a:rPr lang="pt-BR" dirty="0"/>
              <a:t>de um problema levando em consideração todo o domínio do espaço de busca.</a:t>
            </a:r>
            <a:endParaRPr lang="pt-BR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66" y="3890123"/>
            <a:ext cx="2771775" cy="1647825"/>
          </a:xfrm>
          <a:prstGeom prst="rect">
            <a:avLst/>
          </a:prstGeom>
        </p:spPr>
      </p:pic>
      <p:pic>
        <p:nvPicPr>
          <p:cNvPr id="20488" name="Picture 8" descr="Example of local and global solutions in an optimization problem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79" y="3997358"/>
            <a:ext cx="2229661" cy="143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 txBox="1">
            <a:spLocks/>
          </p:cNvSpPr>
          <p:nvPr/>
        </p:nvSpPr>
        <p:spPr>
          <a:xfrm>
            <a:off x="266700" y="69821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Convergência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317859" y="1362974"/>
            <a:ext cx="10333482" cy="3532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Curvas de Convergência </a:t>
            </a:r>
            <a:r>
              <a:rPr lang="pt-BR" dirty="0"/>
              <a:t>são uma representação gráfica do </a:t>
            </a:r>
            <a:r>
              <a:rPr lang="pt-BR" b="1" dirty="0"/>
              <a:t>valor objetivo </a:t>
            </a:r>
            <a:r>
              <a:rPr lang="pt-BR" dirty="0"/>
              <a:t>encontrado pelo algoritmo no final de cada iteração.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Indicam a velocidade que o algoritmo leva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para atingir (ou não) a convergência. O que 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pode significar desde um erro de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parametrização ou até mesmo inaptidão 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do algoritmo escolhido.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Uma rápida convergência, indica uma boa 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eficiência do algoritmo em lidar com </a:t>
            </a:r>
            <a:r>
              <a:rPr lang="pt-BR" b="1" kern="0" dirty="0">
                <a:solidFill>
                  <a:srgbClr val="000000"/>
                </a:solidFill>
              </a:rPr>
              <a:t>Soluções 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b="1" kern="0" dirty="0">
                <a:solidFill>
                  <a:srgbClr val="000000"/>
                </a:solidFill>
              </a:rPr>
              <a:t>     Locais</a:t>
            </a:r>
            <a:r>
              <a:rPr lang="pt-BR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28" y="1933504"/>
            <a:ext cx="5362208" cy="2833940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2724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Convergência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147200" y="1320379"/>
            <a:ext cx="10117078" cy="36269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Qual a melhor métrica</a:t>
            </a:r>
            <a:r>
              <a:rPr lang="pt-BR" kern="0" dirty="0">
                <a:solidFill>
                  <a:srgbClr val="000000"/>
                </a:solidFill>
              </a:rPr>
              <a:t>?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A escolha da métrica vai depender da característica do problema.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Classificação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Regressão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Detecção de Objetos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Existem várias métricas que se aplicam melhor a cada banco de dados, Por exemplo: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Dados com classes balanceadas : </a:t>
            </a:r>
            <a:r>
              <a:rPr lang="pt-BR" b="1" kern="0" dirty="0">
                <a:solidFill>
                  <a:srgbClr val="000000"/>
                </a:solidFill>
              </a:rPr>
              <a:t>Acurácia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Dados com classes desbalanceadas : </a:t>
            </a:r>
            <a:r>
              <a:rPr lang="pt-BR" b="1" kern="0" dirty="0">
                <a:solidFill>
                  <a:srgbClr val="000000"/>
                </a:solidFill>
              </a:rPr>
              <a:t>F1-Score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Recomenda-se usar mais de 1 métrica para ter uma panorama melhor do problema, facilitando o processo de tomada de decisão.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b="1" kern="0" dirty="0">
              <a:solidFill>
                <a:srgbClr val="000000"/>
              </a:solidFill>
            </a:endParaRP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66700" y="693475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 smtClean="0">
                <a:solidFill>
                  <a:schemeClr val="bg2">
                    <a:lumMod val="50000"/>
                  </a:schemeClr>
                </a:solidFill>
              </a:rPr>
              <a:t>Resumo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85874" y="1183577"/>
            <a:ext cx="10366012" cy="36269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Este exercício consiste na avaliação dos resultados de um problema de Classificação </a:t>
            </a:r>
            <a:r>
              <a:rPr lang="pt-BR" kern="0" dirty="0" err="1" smtClean="0">
                <a:solidFill>
                  <a:srgbClr val="000000"/>
                </a:solidFill>
              </a:rPr>
              <a:t>Multi</a:t>
            </a:r>
            <a:r>
              <a:rPr lang="pt-BR" kern="0" dirty="0" smtClean="0">
                <a:solidFill>
                  <a:srgbClr val="000000"/>
                </a:solidFill>
              </a:rPr>
              <a:t> Classe. Utilizando todas as métricas de desempenho apresentadas.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Métricas de Erro: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Matriz de Confusão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Acurácia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Precisão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Recall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F1-Score</a:t>
            </a:r>
          </a:p>
          <a:p>
            <a:pPr marL="696887" lvl="1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 smtClean="0">
                <a:solidFill>
                  <a:srgbClr val="000000"/>
                </a:solidFill>
              </a:rPr>
              <a:t>Custo computacional</a:t>
            </a:r>
          </a:p>
          <a:p>
            <a:pPr marL="285750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i="1" dirty="0" err="1" smtClean="0"/>
              <a:t>Obs</a:t>
            </a:r>
            <a:r>
              <a:rPr lang="pt-BR" dirty="0"/>
              <a:t>: </a:t>
            </a:r>
            <a:r>
              <a:rPr lang="pt-BR" i="1" dirty="0"/>
              <a:t>Podem ser utilizadas as funções de avaliação próprias do </a:t>
            </a:r>
            <a:r>
              <a:rPr lang="pt-BR" i="1" dirty="0" err="1"/>
              <a:t>sklearn</a:t>
            </a:r>
            <a:r>
              <a:rPr lang="pt-BR" i="1" dirty="0"/>
              <a:t> como por exemplo </a:t>
            </a:r>
            <a:r>
              <a:rPr lang="pt-BR" b="1" i="1" dirty="0" err="1"/>
              <a:t>plot_confusion_matrix</a:t>
            </a:r>
            <a:r>
              <a:rPr lang="pt-BR" i="1" dirty="0"/>
              <a:t>, </a:t>
            </a:r>
            <a:r>
              <a:rPr lang="pt-BR" b="1" i="1" dirty="0" err="1" smtClean="0"/>
              <a:t>accuracy_score</a:t>
            </a:r>
            <a:r>
              <a:rPr lang="pt-BR" i="1" dirty="0" smtClean="0"/>
              <a:t>,</a:t>
            </a:r>
            <a:r>
              <a:rPr lang="pt-BR" i="1" dirty="0"/>
              <a:t> </a:t>
            </a:r>
            <a:r>
              <a:rPr lang="pt-BR" b="1" i="1" dirty="0" err="1"/>
              <a:t>precision_recall_fscore_support</a:t>
            </a:r>
            <a:r>
              <a:rPr lang="pt-BR" i="1" dirty="0"/>
              <a:t> visto que o objetivo do exercício é mais focado na análise em si do que no desenvolvimento das métricas</a:t>
            </a:r>
            <a:r>
              <a:rPr lang="pt-BR" i="1" dirty="0" smtClean="0"/>
              <a:t>.</a:t>
            </a:r>
            <a:r>
              <a:rPr lang="pt-BR" dirty="0"/>
              <a:t/>
            </a:r>
            <a:br>
              <a:rPr lang="pt-BR" dirty="0"/>
            </a:br>
            <a:endParaRPr lang="pt-BR" kern="0" dirty="0" smtClean="0">
              <a:solidFill>
                <a:srgbClr val="000000"/>
              </a:solidFill>
            </a:endParaRP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4" y="2230277"/>
            <a:ext cx="4889066" cy="1825074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Exercício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Multi-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Classe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2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pt-BR" sz="2200" dirty="0">
                <a:solidFill>
                  <a:schemeClr val="bg2">
                    <a:lumMod val="50000"/>
                  </a:schemeClr>
                </a:solidFill>
              </a:rPr>
            </a:b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376518" y="172122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lang="pt-BR" sz="2000" kern="0" dirty="0">
                <a:solidFill>
                  <a:srgbClr val="000000"/>
                </a:solidFill>
              </a:rPr>
              <a:t>Calcular a área de um apartamento?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Estocástico ◻    Determinístico ◻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Título 3"/>
          <p:cNvSpPr>
            <a:spLocks noGrp="1"/>
          </p:cNvSpPr>
          <p:nvPr>
            <p:ph type="title"/>
          </p:nvPr>
        </p:nvSpPr>
        <p:spPr>
          <a:xfrm>
            <a:off x="259200" y="762300"/>
            <a:ext cx="10450800" cy="388800"/>
          </a:xfrm>
        </p:spPr>
        <p:txBody>
          <a:bodyPr/>
          <a:lstStyle/>
          <a:p>
            <a:r>
              <a:rPr lang="pt-BR" sz="2200" noProof="0" dirty="0">
                <a:solidFill>
                  <a:schemeClr val="bg2">
                    <a:lumMod val="50000"/>
                  </a:schemeClr>
                </a:solidFill>
              </a:rPr>
              <a:t>Determinístico x Estocástico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Introdução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6518" y="2861441"/>
            <a:ext cx="5976985" cy="13164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lang="pt-BR" sz="2000" kern="0" noProof="1">
                <a:solidFill>
                  <a:srgbClr val="000000"/>
                </a:solidFill>
              </a:rPr>
              <a:t>Sortear um número entre 0 - 100</a:t>
            </a:r>
            <a:r>
              <a:rPr lang="pt-BR" sz="2000" kern="0" dirty="0">
                <a:solidFill>
                  <a:srgbClr val="000000"/>
                </a:solidFill>
              </a:rPr>
              <a:t>?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Estocástico ◻    Determinístico ◻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76517" y="3864299"/>
            <a:ext cx="5976985" cy="13164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lang="pt-BR" sz="2000" kern="0" noProof="1">
                <a:solidFill>
                  <a:srgbClr val="000000"/>
                </a:solidFill>
              </a:rPr>
              <a:t>Jogar um dado para o alto e cair o número 4 com a face para cima?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noProof="1">
                <a:solidFill>
                  <a:srgbClr val="000000"/>
                </a:solidFill>
              </a:rPr>
              <a:t>Estocástico ◻    Determinístico ◻</a:t>
            </a:r>
          </a:p>
        </p:txBody>
      </p:sp>
      <p:sp>
        <p:nvSpPr>
          <p:cNvPr id="4" name="Retângulo 3"/>
          <p:cNvSpPr/>
          <p:nvPr/>
        </p:nvSpPr>
        <p:spPr>
          <a:xfrm>
            <a:off x="1644907" y="3167556"/>
            <a:ext cx="790281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◼</a:t>
            </a:r>
          </a:p>
        </p:txBody>
      </p:sp>
      <p:sp>
        <p:nvSpPr>
          <p:cNvPr id="5" name="Retângulo 4"/>
          <p:cNvSpPr/>
          <p:nvPr/>
        </p:nvSpPr>
        <p:spPr>
          <a:xfrm>
            <a:off x="3820547" y="2026235"/>
            <a:ext cx="790281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◼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652787" y="4459446"/>
            <a:ext cx="790281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◼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4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4" grpId="0"/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66700" y="1216606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Grau de desgaste de uma ferramenta.</a:t>
            </a:r>
          </a:p>
          <a:p>
            <a:pPr marL="696887" lvl="1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Para ter uma noção de a partir de quantas peças a ferramenta irá começar a desgastar. </a:t>
            </a:r>
          </a:p>
          <a:p>
            <a:pPr marL="285750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Número de produtos defeituosos em uma linha de montagem.</a:t>
            </a:r>
          </a:p>
          <a:p>
            <a:pPr marL="285750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Quantidade de unidades de um produto vendidas em tal dia.</a:t>
            </a: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Dentro da inteligência artificial, programas estocásticos trabalham usando métodos probabilísticos para solucionar problemas, como em redes neurais estocásticas, otimização estocástica e algoritmos genéticos. Um problema pode ser estocástico em si mesmo.</a:t>
            </a:r>
          </a:p>
        </p:txBody>
      </p:sp>
      <p:sp>
        <p:nvSpPr>
          <p:cNvPr id="8" name="Título 3"/>
          <p:cNvSpPr>
            <a:spLocks noGrp="1"/>
          </p:cNvSpPr>
          <p:nvPr>
            <p:ph type="title"/>
          </p:nvPr>
        </p:nvSpPr>
        <p:spPr>
          <a:xfrm>
            <a:off x="259200" y="762300"/>
            <a:ext cx="10450800" cy="388800"/>
          </a:xfrm>
        </p:spPr>
        <p:txBody>
          <a:bodyPr/>
          <a:lstStyle/>
          <a:p>
            <a:r>
              <a:rPr lang="pt-BR" sz="2200" noProof="0" dirty="0">
                <a:solidFill>
                  <a:schemeClr val="bg2">
                    <a:lumMod val="50000"/>
                  </a:schemeClr>
                </a:solidFill>
              </a:rPr>
              <a:t>Determinístico x Estocástico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Introdução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8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-457200" y="129577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kumimoji="0" lang="pt-BR" sz="60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Algoritmos</a:t>
            </a:r>
            <a:r>
              <a:rPr kumimoji="0" lang="pt-BR" sz="6000" b="0" i="0" u="none" strike="noStrike" kern="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Estocásticos</a:t>
            </a:r>
            <a:endParaRPr kumimoji="0" lang="pt-BR" sz="60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804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Best Gradient Descent GIF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830" y="3461779"/>
            <a:ext cx="4201516" cy="24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518" y="777059"/>
            <a:ext cx="10450800" cy="388800"/>
          </a:xfrm>
        </p:spPr>
        <p:txBody>
          <a:bodyPr/>
          <a:lstStyle/>
          <a:p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Definição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 smtClean="0"/>
              <a:t>Algoritmos Estocásticos</a:t>
            </a:r>
            <a:endParaRPr lang="pt-BR" sz="2800" noProof="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254000" y="1552575"/>
            <a:ext cx="7340600" cy="3889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600" b="1" kern="0" dirty="0"/>
              <a:t>Algoritmos Estocásticos</a:t>
            </a:r>
            <a:r>
              <a:rPr lang="pt-BR" sz="1600" kern="0" dirty="0"/>
              <a:t>, diferente de algoritmos determinísticos, utilizam variáveis aleatórias para obter um resultado (aproximação do resultado). Portanto, mesmo conhecendo suas entradas não é possível dizer com exatidão qual serão suas saídas.</a:t>
            </a:r>
          </a:p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600" dirty="0"/>
              <a:t>Ao utilizar variáveis aleatórias como um recurso, isso permite que os algoritmos estocásticos evitem ficar presos em soluções ruins e os fazem atingirem resultados que os algoritmos não estocásticos não conseguiriam ou não seriam de aplicação viável.</a:t>
            </a:r>
          </a:p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600" dirty="0"/>
              <a:t>São muito utilizados em problemas complexos de muitas variáveis onde os métodos matemáticos são ineficientes ou ineficazes. </a:t>
            </a:r>
            <a:r>
              <a:rPr lang="pt-BR" sz="1600" i="1" dirty="0" err="1"/>
              <a:t>Ex</a:t>
            </a:r>
            <a:r>
              <a:rPr lang="pt-BR" sz="1600" i="1" dirty="0"/>
              <a:t>: simulação, otimização (mínimo Local e Global) </a:t>
            </a:r>
            <a:r>
              <a:rPr lang="pt-BR" sz="1600" i="1" dirty="0" err="1"/>
              <a:t>etc</a:t>
            </a:r>
            <a:r>
              <a:rPr lang="pt-BR" sz="1600" dirty="0"/>
              <a:t>…</a:t>
            </a:r>
          </a:p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600" dirty="0"/>
              <a:t>Um dos algoritmos estocásticos mais comuns é o Método Monte Carlo (MMC). </a:t>
            </a:r>
          </a:p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sz="1600" dirty="0"/>
          </a:p>
          <a:p>
            <a:pPr marL="696887" lvl="1" indent="-28575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Picture 2" descr="Implement linear regression using gradient descent | by Arjun Chandra  Balaji | Mediu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197293"/>
            <a:ext cx="3238500" cy="24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eep Learning Cage Match: Gradient Descent vs CMA-ES | by Duane Nielsen |  Good Audienc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79" y="1640370"/>
            <a:ext cx="3592621" cy="269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4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18825" y="795812"/>
            <a:ext cx="10450800" cy="388800"/>
          </a:xfrm>
        </p:spPr>
        <p:txBody>
          <a:bodyPr/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Monte Carlo</a:t>
            </a:r>
            <a:endParaRPr lang="pt-BR" sz="22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Algoritmos Estocásticos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33242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Foi desenvolvido por John Von Neumann e Stanislav </a:t>
            </a:r>
            <a:r>
              <a:rPr lang="pt-BR" sz="2000" dirty="0" err="1"/>
              <a:t>Ulam</a:t>
            </a:r>
            <a:r>
              <a:rPr lang="pt-BR" sz="2000" dirty="0"/>
              <a:t> em 1946. </a:t>
            </a:r>
          </a:p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Desenvolvido durante uma tentativa de estimar as chances de ganhar no jogo de cartas “Paciência”. </a:t>
            </a:r>
          </a:p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Foi muito importante nas simulações da bomba desenvolvida no Projeto </a:t>
            </a:r>
            <a:r>
              <a:rPr lang="pt-BR" sz="2000" dirty="0" err="1"/>
              <a:t>Manhatam</a:t>
            </a:r>
            <a:r>
              <a:rPr lang="pt-BR" sz="2000" dirty="0"/>
              <a:t>.</a:t>
            </a:r>
          </a:p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O </a:t>
            </a:r>
            <a:r>
              <a:rPr lang="pt-BR" sz="2000" b="1" dirty="0"/>
              <a:t>MMC</a:t>
            </a:r>
            <a:r>
              <a:rPr lang="pt-BR" sz="2000" dirty="0"/>
              <a:t>, pode ser descrito como método de simulação estatística que utiliza sequenciais de números aleatórios para desenvolver simulações. A simulação de Monte Carlo é uma série de cálculos de probabilidade que estimam a chance de um evento futuro acontecer.</a:t>
            </a:r>
          </a:p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É um método numérico universal para resolver problemas por meio de amostragem aleatória.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Bosch NG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C/IDI1-LA</OrgInhalt>
      <Wert>C/IDI1-LA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/>
      <Wert/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Ltda 2019. Reserves all rights even in the event of industrial property rights. We reserve all rights of disposal such as copying and passing on to third parties</OrgInhalt>
      <Wert>© Robert Bosch Ltda 2019. Reserves all rights even in the event of industrial property rights. We reserve all rights of disposal such as copying and passing on to third parties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2019-07-15</OrgInhalt>
      <Wert>2019-07-15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68CD44B0EF5B4AA373F95CFD027CB6" ma:contentTypeVersion="7" ma:contentTypeDescription="Create a new document." ma:contentTypeScope="" ma:versionID="c4388565829c2d1d3ef6762aa6972a83">
  <xsd:schema xmlns:xsd="http://www.w3.org/2001/XMLSchema" xmlns:xs="http://www.w3.org/2001/XMLSchema" xmlns:p="http://schemas.microsoft.com/office/2006/metadata/properties" xmlns:ns2="8949c9f5-ed8c-44cc-b4cf-1238357f24f6" targetNamespace="http://schemas.microsoft.com/office/2006/metadata/properties" ma:root="true" ma:fieldsID="a9c3fbd0d2df8c6add37f2ab856e0cb8" ns2:_="">
    <xsd:import namespace="8949c9f5-ed8c-44cc-b4cf-1238357f24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49c9f5-ed8c-44cc-b4cf-1238357f24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Props1.xml><?xml version="1.0" encoding="utf-8"?>
<ds:datastoreItem xmlns:ds="http://schemas.openxmlformats.org/officeDocument/2006/customXml" ds:itemID="{5F187F8E-781E-4B85-9786-1544B0D215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AA2907-7FFA-4E0B-AA6B-4A80E6B222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252559-44F8-474C-B66D-E357B88E32C2}">
  <ds:schemaRefs/>
</ds:datastoreItem>
</file>

<file path=customXml/itemProps4.xml><?xml version="1.0" encoding="utf-8"?>
<ds:datastoreItem xmlns:ds="http://schemas.openxmlformats.org/officeDocument/2006/customXml" ds:itemID="{A4CBD813-061C-492D-903B-E5F036981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49c9f5-ed8c-44cc-b4cf-1238357f24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presentation_172</Template>
  <TotalTime>0</TotalTime>
  <Words>3972</Words>
  <Application>Microsoft Office PowerPoint</Application>
  <PresentationFormat>Personalizar</PresentationFormat>
  <Paragraphs>717</Paragraphs>
  <Slides>46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Arial</vt:lpstr>
      <vt:lpstr>Bosch Office Sans</vt:lpstr>
      <vt:lpstr>Bosch Sans Black</vt:lpstr>
      <vt:lpstr>Calibri</vt:lpstr>
      <vt:lpstr>Cambria Math</vt:lpstr>
      <vt:lpstr>Wingdings 3</vt:lpstr>
      <vt:lpstr>Bosch NG</vt:lpstr>
      <vt:lpstr>Apresentação do PowerPoint</vt:lpstr>
      <vt:lpstr>Apresentação do PowerPoint</vt:lpstr>
      <vt:lpstr>Determinístico x Estocástico</vt:lpstr>
      <vt:lpstr>Determinístico x Estocástico</vt:lpstr>
      <vt:lpstr>Determinístico x Estocástico</vt:lpstr>
      <vt:lpstr>Determinístico x Estocástico</vt:lpstr>
      <vt:lpstr>Apresentação do PowerPoint</vt:lpstr>
      <vt:lpstr>Definição</vt:lpstr>
      <vt:lpstr>Monte Carlo</vt:lpstr>
      <vt:lpstr>Monte Carlo – Exemplo</vt:lpstr>
      <vt:lpstr>Monte Carlo – Exemplo</vt:lpstr>
      <vt:lpstr>Apresentação do PowerPoint</vt:lpstr>
      <vt:lpstr>Definição</vt:lpstr>
      <vt:lpstr>Definição</vt:lpstr>
      <vt:lpstr>Definição</vt:lpstr>
      <vt:lpstr>Métricas de Erro</vt:lpstr>
      <vt:lpstr>Métricas de Erro</vt:lpstr>
      <vt:lpstr>Métricas de Erro - Classificação</vt:lpstr>
      <vt:lpstr>Métricas de Erro - Classificação</vt:lpstr>
      <vt:lpstr>Métricas de Erro - Classificação</vt:lpstr>
      <vt:lpstr>Métricas de Erro - Classificação</vt:lpstr>
      <vt:lpstr>Métricas de Erro - Classificação</vt:lpstr>
      <vt:lpstr>Métricas de Erro - Classificação</vt:lpstr>
      <vt:lpstr>Exemplo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Métricas para regressão – R2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Front</dc:title>
  <dc:creator>Camargo Junior Jose (C/IDI1-LA)</dc:creator>
  <cp:lastModifiedBy>Oliveira Veronica (CtP/ETS)</cp:lastModifiedBy>
  <cp:revision>460</cp:revision>
  <dcterms:created xsi:type="dcterms:W3CDTF">2019-07-15T12:31:37Z</dcterms:created>
  <dcterms:modified xsi:type="dcterms:W3CDTF">2021-06-07T19:58:18Z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0x0101003E68CD44B0EF5B4AA373F95CFD027CB6</vt:lpwstr>
  </property>
</Properties>
</file>